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</p:sldIdLst>
  <p:sldSz cy="5143500" cx="9144000"/>
  <p:notesSz cx="10287000" cy="18288000"/>
  <p:embeddedFontLst>
    <p:embeddedFont>
      <p:font typeface="Proxima Nova"/>
      <p:regular r:id="rId53"/>
      <p:bold r:id="rId54"/>
      <p:italic r:id="rId55"/>
      <p:boldItalic r:id="rId5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font" Target="fonts/ProximaNova-regular.fntdata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font" Target="fonts/ProximaNova-italic.fntdata"/><Relationship Id="rId10" Type="http://schemas.openxmlformats.org/officeDocument/2006/relationships/slide" Target="slides/slide6.xml"/><Relationship Id="rId54" Type="http://schemas.openxmlformats.org/officeDocument/2006/relationships/font" Target="fonts/ProximaNova-bold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56" Type="http://schemas.openxmlformats.org/officeDocument/2006/relationships/font" Target="fonts/ProximaNova-boldItalic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c731a417e4_2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c731a417e4_2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g1c731a417e4_2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c731a417e4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c731a417e4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g1c731a417e4_0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c731a417e4_0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c731a417e4_0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g1c731a417e4_0_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c731a417e4_0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c731a417e4_0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1c731a417e4_0_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c731a417e4_0_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c731a417e4_0_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g1c731a417e4_0_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c731a417e4_0_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c731a417e4_0_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g1c731a417e4_0_4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c770927ebd_1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1c770927ebd_1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g1c770927ebd_1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c770927eb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1c770927eb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g1c770927eb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c770927ebd_0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1c770927ebd_0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g1c770927ebd_0_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c770927ebd_0_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c770927ebd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1c770927ebd_0_3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c770927ebd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1c770927ebd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g1c770927ebd_0_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c731a417e4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c731a417e4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g1c731a417e4_0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c89812578c_0_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c89812578c_0_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g1c89812578c_0_5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c770927ebd_0_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1c770927ebd_0_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g1c770927ebd_0_4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1c770927ebd_0_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1c770927ebd_0_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1c770927ebd_0_4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c770927ebd_0_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1c770927ebd_0_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g1c770927ebd_0_5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c8bf6b502e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c8bf6b502e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g1c8bf6b502e_0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c770927ebd_0_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1c770927ebd_0_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g1c770927ebd_0_5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1c770927ebd_0_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1c770927ebd_0_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g1c770927ebd_0_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c770927ebd_0_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1c770927ebd_0_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g1c770927ebd_0_6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1c770927ebd_0_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1c770927ebd_0_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g1c770927ebd_0_7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1195b26180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21195b26180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g21195b26180_0_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c731a417e4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c731a417e4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1c731a417e4_0_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21195b26180_0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21195b26180_0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g21195b26180_0_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21195b26180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21195b26180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g21195b26180_0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21195b26180_0_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21195b26180_0_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g21195b26180_0_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21195b26180_0_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21195b26180_0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g21195b26180_0_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21195b26180_0_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21195b26180_0_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g21195b26180_0_4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21195b26180_0_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21195b26180_0_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g21195b26180_0_5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1195b26180_0_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21195b26180_0_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g21195b26180_0_5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21195b26180_0_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21195b26180_0_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g21195b26180_0_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1c770927ebd_0_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1c770927ebd_0_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g1c770927ebd_0_8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1c770927ebd_0_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1c770927ebd_0_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g1c770927ebd_0_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c7ff99389c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c7ff99389c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1c7ff99389c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1c770927ebd_0_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1c770927ebd_0_9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g1c770927ebd_0_9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1c770927ebd_0_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1c770927ebd_0_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g1c770927ebd_0_9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1c770927ebd_0_1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1c770927ebd_0_1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g1c770927ebd_0_10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1c770927ebd_0_1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1c770927ebd_0_1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g1c770927ebd_0_10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1c770927ebd_0_1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1c770927ebd_0_10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g1c770927ebd_0_10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1c770927ebd_0_1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1c770927ebd_0_1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g1c770927ebd_0_1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1c89812578c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1c89812578c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g1c89812578c_0_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1c770927ebd_0_1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1c770927ebd_0_1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g1c770927ebd_0_1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c89812578c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c89812578c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g1c89812578c_0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c7ff99389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c7ff99389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1c7ff99389c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c77096241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c77096241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1c770962417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1195b26180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1195b2618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g21195b26180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1195b26180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1195b26180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21195b26180_0_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1195b26180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1195b26180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21195b26180_0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етка_основная">
  <p:cSld name="Сетка_основная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пределение_neo ">
  <p:cSld name="Сетка_основная_1_2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7143750" y="0"/>
            <a:ext cx="5143500" cy="51435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1"/>
          <p:cNvSpPr/>
          <p:nvPr/>
        </p:nvSpPr>
        <p:spPr>
          <a:xfrm>
            <a:off x="-3143250" y="0"/>
            <a:ext cx="5143500" cy="51435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1"/>
          <p:cNvSpPr/>
          <p:nvPr/>
        </p:nvSpPr>
        <p:spPr>
          <a:xfrm>
            <a:off x="2000250" y="0"/>
            <a:ext cx="5143500" cy="5143500"/>
          </a:xfrm>
          <a:prstGeom prst="ellipse">
            <a:avLst/>
          </a:prstGeom>
          <a:solidFill>
            <a:schemeClr val="dk2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_pro">
  <p:cSld name="Сетка_основная_1_1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/>
          <p:nvPr/>
        </p:nvSpPr>
        <p:spPr>
          <a:xfrm>
            <a:off x="6531775" y="0"/>
            <a:ext cx="5214900" cy="5143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2"/>
          <p:cNvSpPr/>
          <p:nvPr/>
        </p:nvSpPr>
        <p:spPr>
          <a:xfrm>
            <a:off x="1331509" y="18000"/>
            <a:ext cx="5200200" cy="5129400"/>
          </a:xfrm>
          <a:prstGeom prst="ellipse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тбивка_pro ">
  <p:cSld name="Сетка_основная_1_1_2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13"/>
          <p:cNvGrpSpPr/>
          <p:nvPr/>
        </p:nvGrpSpPr>
        <p:grpSpPr>
          <a:xfrm>
            <a:off x="5737860" y="0"/>
            <a:ext cx="3406140" cy="5128200"/>
            <a:chOff x="11475720" y="0"/>
            <a:chExt cx="6812280" cy="10256400"/>
          </a:xfrm>
        </p:grpSpPr>
        <p:sp>
          <p:nvSpPr>
            <p:cNvPr id="64" name="Google Shape;64;p13"/>
            <p:cNvSpPr/>
            <p:nvPr/>
          </p:nvSpPr>
          <p:spPr>
            <a:xfrm>
              <a:off x="11475720" y="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3"/>
            <p:cNvSpPr/>
            <p:nvPr/>
          </p:nvSpPr>
          <p:spPr>
            <a:xfrm>
              <a:off x="14892300" y="0"/>
              <a:ext cx="3395700" cy="3398400"/>
            </a:xfrm>
            <a:prstGeom prst="ellipse">
              <a:avLst/>
            </a:prstGeom>
            <a:solidFill>
              <a:schemeClr val="accent3"/>
            </a:solidFill>
            <a:ln cap="flat" cmpd="sng" w="285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3"/>
            <p:cNvSpPr/>
            <p:nvPr/>
          </p:nvSpPr>
          <p:spPr>
            <a:xfrm>
              <a:off x="11475720" y="3444300"/>
              <a:ext cx="3395700" cy="3398400"/>
            </a:xfrm>
            <a:prstGeom prst="ellipse">
              <a:avLst/>
            </a:prstGeom>
            <a:solidFill>
              <a:schemeClr val="accent3"/>
            </a:solidFill>
            <a:ln cap="flat" cmpd="sng" w="285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3"/>
            <p:cNvSpPr/>
            <p:nvPr/>
          </p:nvSpPr>
          <p:spPr>
            <a:xfrm>
              <a:off x="14892300" y="344430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3"/>
            <p:cNvSpPr/>
            <p:nvPr/>
          </p:nvSpPr>
          <p:spPr>
            <a:xfrm>
              <a:off x="11475720" y="685800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14892300" y="6858000"/>
              <a:ext cx="3395700" cy="3398400"/>
            </a:xfrm>
            <a:prstGeom prst="ellipse">
              <a:avLst/>
            </a:prstGeom>
            <a:solidFill>
              <a:schemeClr val="accent3"/>
            </a:solidFill>
            <a:ln cap="flat" cmpd="sng" w="285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пределение_pro ">
  <p:cSld name="Сетка_основная_1_1_2_1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/>
          <p:nvPr/>
        </p:nvSpPr>
        <p:spPr>
          <a:xfrm>
            <a:off x="7143750" y="0"/>
            <a:ext cx="5143500" cy="5143500"/>
          </a:xfrm>
          <a:prstGeom prst="ellipse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-3143250" y="0"/>
            <a:ext cx="5143500" cy="5143500"/>
          </a:xfrm>
          <a:prstGeom prst="ellipse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4"/>
          <p:cNvSpPr/>
          <p:nvPr/>
        </p:nvSpPr>
        <p:spPr>
          <a:xfrm>
            <a:off x="2000250" y="0"/>
            <a:ext cx="5143500" cy="5143500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_top">
  <p:cSld name="Сетка_основная_1_1_1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/>
          <p:nvPr/>
        </p:nvSpPr>
        <p:spPr>
          <a:xfrm>
            <a:off x="6531775" y="0"/>
            <a:ext cx="5214900" cy="5143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5"/>
          <p:cNvSpPr/>
          <p:nvPr/>
        </p:nvSpPr>
        <p:spPr>
          <a:xfrm>
            <a:off x="1331509" y="18000"/>
            <a:ext cx="5200200" cy="5129400"/>
          </a:xfrm>
          <a:prstGeom prst="ellipse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тбивка_top ">
  <p:cSld name="Сетка_основная_1_1_1_2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6"/>
          <p:cNvGrpSpPr/>
          <p:nvPr/>
        </p:nvGrpSpPr>
        <p:grpSpPr>
          <a:xfrm>
            <a:off x="5737860" y="0"/>
            <a:ext cx="3406140" cy="5128200"/>
            <a:chOff x="11475720" y="0"/>
            <a:chExt cx="6812280" cy="10256400"/>
          </a:xfrm>
        </p:grpSpPr>
        <p:sp>
          <p:nvSpPr>
            <p:cNvPr id="79" name="Google Shape;79;p16"/>
            <p:cNvSpPr/>
            <p:nvPr/>
          </p:nvSpPr>
          <p:spPr>
            <a:xfrm>
              <a:off x="11475720" y="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6"/>
            <p:cNvSpPr/>
            <p:nvPr/>
          </p:nvSpPr>
          <p:spPr>
            <a:xfrm>
              <a:off x="14892300" y="0"/>
              <a:ext cx="3395700" cy="3398400"/>
            </a:xfrm>
            <a:prstGeom prst="ellipse">
              <a:avLst/>
            </a:prstGeom>
            <a:solidFill>
              <a:schemeClr val="accent1"/>
            </a:solidFill>
            <a:ln cap="flat" cmpd="sng" w="285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6"/>
            <p:cNvSpPr/>
            <p:nvPr/>
          </p:nvSpPr>
          <p:spPr>
            <a:xfrm>
              <a:off x="11475720" y="3444300"/>
              <a:ext cx="3395700" cy="3398400"/>
            </a:xfrm>
            <a:prstGeom prst="ellipse">
              <a:avLst/>
            </a:prstGeom>
            <a:solidFill>
              <a:schemeClr val="accent1"/>
            </a:solidFill>
            <a:ln cap="flat" cmpd="sng" w="285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6"/>
            <p:cNvSpPr/>
            <p:nvPr/>
          </p:nvSpPr>
          <p:spPr>
            <a:xfrm>
              <a:off x="14892300" y="344430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6"/>
            <p:cNvSpPr/>
            <p:nvPr/>
          </p:nvSpPr>
          <p:spPr>
            <a:xfrm>
              <a:off x="11475720" y="685800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6"/>
            <p:cNvSpPr/>
            <p:nvPr/>
          </p:nvSpPr>
          <p:spPr>
            <a:xfrm>
              <a:off x="14892300" y="6858000"/>
              <a:ext cx="3395700" cy="3398400"/>
            </a:xfrm>
            <a:prstGeom prst="ellipse">
              <a:avLst/>
            </a:prstGeom>
            <a:solidFill>
              <a:schemeClr val="accent1"/>
            </a:solidFill>
            <a:ln cap="flat" cmpd="sng" w="285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пределение_top ">
  <p:cSld name="Сетка_основная_1_1_1_2_1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/>
          <p:nvPr/>
        </p:nvSpPr>
        <p:spPr>
          <a:xfrm>
            <a:off x="7143750" y="0"/>
            <a:ext cx="5143500" cy="5143500"/>
          </a:xfrm>
          <a:prstGeom prst="ellipse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7"/>
          <p:cNvSpPr/>
          <p:nvPr/>
        </p:nvSpPr>
        <p:spPr>
          <a:xfrm>
            <a:off x="-3143250" y="0"/>
            <a:ext cx="5143500" cy="5143500"/>
          </a:xfrm>
          <a:prstGeom prst="ellipse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7"/>
          <p:cNvSpPr/>
          <p:nvPr/>
        </p:nvSpPr>
        <p:spPr>
          <a:xfrm>
            <a:off x="2000250" y="0"/>
            <a:ext cx="5143500" cy="5143500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_biz">
  <p:cSld name="Сетка_основная_1_1_1_1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/>
          <p:nvPr/>
        </p:nvSpPr>
        <p:spPr>
          <a:xfrm>
            <a:off x="6531775" y="0"/>
            <a:ext cx="5214900" cy="5143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8"/>
          <p:cNvSpPr/>
          <p:nvPr/>
        </p:nvSpPr>
        <p:spPr>
          <a:xfrm>
            <a:off x="1331509" y="18000"/>
            <a:ext cx="5200200" cy="5129400"/>
          </a:xfrm>
          <a:prstGeom prst="ellipse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тбивка_biz">
  <p:cSld name="Сетка_основная_1_1_1_1_1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oogle Shape;93;p19"/>
          <p:cNvGrpSpPr/>
          <p:nvPr/>
        </p:nvGrpSpPr>
        <p:grpSpPr>
          <a:xfrm>
            <a:off x="5737860" y="0"/>
            <a:ext cx="3406140" cy="5128200"/>
            <a:chOff x="11475720" y="0"/>
            <a:chExt cx="6812280" cy="10256400"/>
          </a:xfrm>
        </p:grpSpPr>
        <p:sp>
          <p:nvSpPr>
            <p:cNvPr id="94" name="Google Shape;94;p19"/>
            <p:cNvSpPr/>
            <p:nvPr/>
          </p:nvSpPr>
          <p:spPr>
            <a:xfrm>
              <a:off x="11475720" y="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9"/>
            <p:cNvSpPr/>
            <p:nvPr/>
          </p:nvSpPr>
          <p:spPr>
            <a:xfrm>
              <a:off x="14892300" y="0"/>
              <a:ext cx="3395700" cy="3398400"/>
            </a:xfrm>
            <a:prstGeom prst="ellipse">
              <a:avLst/>
            </a:prstGeom>
            <a:solidFill>
              <a:schemeClr val="accent2"/>
            </a:solidFill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9"/>
            <p:cNvSpPr/>
            <p:nvPr/>
          </p:nvSpPr>
          <p:spPr>
            <a:xfrm>
              <a:off x="11475720" y="3444300"/>
              <a:ext cx="3395700" cy="3398400"/>
            </a:xfrm>
            <a:prstGeom prst="ellipse">
              <a:avLst/>
            </a:prstGeom>
            <a:solidFill>
              <a:schemeClr val="accent2"/>
            </a:solidFill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9"/>
            <p:cNvSpPr/>
            <p:nvPr/>
          </p:nvSpPr>
          <p:spPr>
            <a:xfrm>
              <a:off x="14892300" y="344430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9"/>
            <p:cNvSpPr/>
            <p:nvPr/>
          </p:nvSpPr>
          <p:spPr>
            <a:xfrm>
              <a:off x="11475720" y="685800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9"/>
            <p:cNvSpPr/>
            <p:nvPr/>
          </p:nvSpPr>
          <p:spPr>
            <a:xfrm>
              <a:off x="14892300" y="6858000"/>
              <a:ext cx="3395700" cy="3398400"/>
            </a:xfrm>
            <a:prstGeom prst="ellipse">
              <a:avLst/>
            </a:prstGeom>
            <a:solidFill>
              <a:schemeClr val="accent2"/>
            </a:solidFill>
            <a:ln cap="flat" cmpd="sng" w="2857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пределение_biz">
  <p:cSld name="Сетка_основная_1_1_1_1_1_1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/>
          <p:nvPr/>
        </p:nvSpPr>
        <p:spPr>
          <a:xfrm>
            <a:off x="7143750" y="0"/>
            <a:ext cx="5143500" cy="5143500"/>
          </a:xfrm>
          <a:prstGeom prst="ellipse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0"/>
          <p:cNvSpPr/>
          <p:nvPr/>
        </p:nvSpPr>
        <p:spPr>
          <a:xfrm>
            <a:off x="-3143250" y="0"/>
            <a:ext cx="5143500" cy="5143500"/>
          </a:xfrm>
          <a:prstGeom prst="ellipse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0"/>
          <p:cNvSpPr/>
          <p:nvPr/>
        </p:nvSpPr>
        <p:spPr>
          <a:xfrm>
            <a:off x="2000250" y="0"/>
            <a:ext cx="5143500" cy="5143500"/>
          </a:xfrm>
          <a:prstGeom prst="ellipse">
            <a:avLst/>
          </a:prstGeom>
          <a:solidFill>
            <a:schemeClr val="accent2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ик_mono">
  <p:cSld name="Сетка_основная_3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6531775" y="0"/>
            <a:ext cx="5214900" cy="51435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"/>
          <p:cNvSpPr/>
          <p:nvPr/>
        </p:nvSpPr>
        <p:spPr>
          <a:xfrm>
            <a:off x="1331509" y="18000"/>
            <a:ext cx="5200200" cy="5129400"/>
          </a:xfrm>
          <a:prstGeom prst="ellipse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етка_4 колонки">
  <p:cSld name="Список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26B4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057">
          <p15:clr>
            <a:srgbClr val="A4A3A4"/>
          </p15:clr>
        </p15:guide>
        <p15:guide id="6" orient="horz" pos="1150">
          <p15:clr>
            <a:srgbClr val="F26B43"/>
          </p15:clr>
        </p15:guide>
        <p15:guide id="7" pos="2880">
          <p15:clr>
            <a:srgbClr val="FBAE40"/>
          </p15:clr>
        </p15:guide>
        <p15:guide id="8" pos="1497">
          <p15:clr>
            <a:srgbClr val="FBAE40"/>
          </p15:clr>
        </p15:guide>
        <p15:guide id="9" pos="4264">
          <p15:clr>
            <a:srgbClr val="FBAE40"/>
          </p15:clr>
        </p15:guide>
        <p15:guide id="10" orient="horz" pos="588">
          <p15:clr>
            <a:srgbClr val="F26B43"/>
          </p15:clr>
        </p15:guide>
        <p15:guide id="11" orient="horz" pos="682">
          <p15:clr>
            <a:srgbClr val="A4A3A4"/>
          </p15:clr>
        </p15:guide>
        <p15:guide id="12" orient="horz" pos="963">
          <p15:clr>
            <a:srgbClr val="F26B43"/>
          </p15:clr>
        </p15:guide>
        <p15:guide id="13" orient="horz" pos="1244">
          <p15:clr>
            <a:srgbClr val="A4A3A4"/>
          </p15:clr>
        </p15:guide>
        <p15:guide id="14" orient="horz" pos="775">
          <p15:clr>
            <a:srgbClr val="F26B43"/>
          </p15:clr>
        </p15:guide>
        <p15:guide id="15" orient="horz" pos="869">
          <p15:clr>
            <a:srgbClr val="A4A3A4"/>
          </p15:clr>
        </p15:guide>
        <p15:guide id="16" orient="horz" pos="1338">
          <p15:clr>
            <a:srgbClr val="A4A3A4"/>
          </p15:clr>
        </p15:guide>
        <p15:guide id="17" orient="horz" pos="1432">
          <p15:clr>
            <a:srgbClr val="F26B43"/>
          </p15:clr>
        </p15:guide>
        <p15:guide id="18" orient="horz" pos="1518">
          <p15:clr>
            <a:srgbClr val="A4A3A4"/>
          </p15:clr>
        </p15:guide>
        <p15:guide id="19" orient="horz" pos="1620">
          <p15:clr>
            <a:srgbClr val="F26B43"/>
          </p15:clr>
        </p15:guide>
        <p15:guide id="20" orient="horz" pos="1713">
          <p15:clr>
            <a:srgbClr val="A4A3A4"/>
          </p15:clr>
        </p15:guide>
        <p15:guide id="21" orient="horz" pos="1806">
          <p15:clr>
            <a:srgbClr val="F26B43"/>
          </p15:clr>
        </p15:guide>
        <p15:guide id="22" orient="horz" pos="1900">
          <p15:clr>
            <a:srgbClr val="A4A3A4"/>
          </p15:clr>
        </p15:guide>
        <p15:guide id="23" orient="horz" pos="1994">
          <p15:clr>
            <a:srgbClr val="F26B43"/>
          </p15:clr>
        </p15:guide>
        <p15:guide id="24" orient="horz" pos="2088">
          <p15:clr>
            <a:srgbClr val="A4A3A4"/>
          </p15:clr>
        </p15:guide>
        <p15:guide id="25" orient="horz" pos="2181">
          <p15:clr>
            <a:srgbClr val="A4A3A4"/>
          </p15:clr>
        </p15:guide>
        <p15:guide id="26" orient="horz" pos="2278">
          <p15:clr>
            <a:srgbClr val="F26B43"/>
          </p15:clr>
        </p15:guide>
        <p15:guide id="27" orient="horz" pos="2369">
          <p15:clr>
            <a:srgbClr val="A4A3A4"/>
          </p15:clr>
        </p15:guide>
        <p15:guide id="28" orient="horz" pos="2463">
          <p15:clr>
            <a:srgbClr val="F26B43"/>
          </p15:clr>
        </p15:guide>
        <p15:guide id="29" orient="horz" pos="2556">
          <p15:clr>
            <a:srgbClr val="A4A3A4"/>
          </p15:clr>
        </p15:guide>
        <p15:guide id="30" orient="horz" pos="2650">
          <p15:clr>
            <a:srgbClr val="F26B43"/>
          </p15:clr>
        </p15:guide>
        <p15:guide id="31" orient="horz" pos="2744">
          <p15:clr>
            <a:srgbClr val="A4A3A4"/>
          </p15:clr>
        </p15:guide>
        <p15:guide id="32" orient="horz" pos="2837">
          <p15:clr>
            <a:srgbClr val="F26B43"/>
          </p15:clr>
        </p15:guide>
        <p15:guide id="33" orient="horz" pos="2931">
          <p15:clr>
            <a:srgbClr val="A4A3A4"/>
          </p15:clr>
        </p15:guide>
        <p15:guide id="34" pos="1396">
          <p15:clr>
            <a:srgbClr val="C4C4C4"/>
          </p15:clr>
        </p15:guide>
        <p15:guide id="35" pos="1597">
          <p15:clr>
            <a:srgbClr val="C4C4C4"/>
          </p15:clr>
        </p15:guide>
        <p15:guide id="36" pos="2789">
          <p15:clr>
            <a:srgbClr val="C4C4C4"/>
          </p15:clr>
        </p15:guide>
        <p15:guide id="37" pos="2971">
          <p15:clr>
            <a:srgbClr val="C4C4C4"/>
          </p15:clr>
        </p15:guide>
        <p15:guide id="38" pos="4163">
          <p15:clr>
            <a:srgbClr val="C4C4C4"/>
          </p15:clr>
        </p15:guide>
        <p15:guide id="39" pos="4364">
          <p15:clr>
            <a:srgbClr val="C4C4C4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етка_5 колонок">
  <p:cSld name="Список_2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26B4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057">
          <p15:clr>
            <a:srgbClr val="A4A3A4"/>
          </p15:clr>
        </p15:guide>
        <p15:guide id="6" orient="horz" pos="1150">
          <p15:clr>
            <a:srgbClr val="F26B43"/>
          </p15:clr>
        </p15:guide>
        <p15:guide id="7" pos="2327">
          <p15:clr>
            <a:srgbClr val="FBAE40"/>
          </p15:clr>
        </p15:guide>
        <p15:guide id="8" pos="1220">
          <p15:clr>
            <a:srgbClr val="FBAE40"/>
          </p15:clr>
        </p15:guide>
        <p15:guide id="9" pos="3433">
          <p15:clr>
            <a:srgbClr val="FBAE40"/>
          </p15:clr>
        </p15:guide>
        <p15:guide id="10" orient="horz" pos="588">
          <p15:clr>
            <a:srgbClr val="F26B43"/>
          </p15:clr>
        </p15:guide>
        <p15:guide id="11" orient="horz" pos="682">
          <p15:clr>
            <a:srgbClr val="A4A3A4"/>
          </p15:clr>
        </p15:guide>
        <p15:guide id="12" orient="horz" pos="963">
          <p15:clr>
            <a:srgbClr val="F26B43"/>
          </p15:clr>
        </p15:guide>
        <p15:guide id="13" orient="horz" pos="1244">
          <p15:clr>
            <a:srgbClr val="A4A3A4"/>
          </p15:clr>
        </p15:guide>
        <p15:guide id="14" orient="horz" pos="775">
          <p15:clr>
            <a:srgbClr val="F26B43"/>
          </p15:clr>
        </p15:guide>
        <p15:guide id="15" orient="horz" pos="869">
          <p15:clr>
            <a:srgbClr val="A4A3A4"/>
          </p15:clr>
        </p15:guide>
        <p15:guide id="16" orient="horz" pos="1338">
          <p15:clr>
            <a:srgbClr val="A4A3A4"/>
          </p15:clr>
        </p15:guide>
        <p15:guide id="17" orient="horz" pos="1432">
          <p15:clr>
            <a:srgbClr val="F26B43"/>
          </p15:clr>
        </p15:guide>
        <p15:guide id="18" orient="horz" pos="1525">
          <p15:clr>
            <a:srgbClr val="A4A3A4"/>
          </p15:clr>
        </p15:guide>
        <p15:guide id="19" orient="horz" pos="1620">
          <p15:clr>
            <a:srgbClr val="F26B43"/>
          </p15:clr>
        </p15:guide>
        <p15:guide id="20" orient="horz" pos="1713">
          <p15:clr>
            <a:srgbClr val="A4A3A4"/>
          </p15:clr>
        </p15:guide>
        <p15:guide id="21" orient="horz" pos="1806">
          <p15:clr>
            <a:srgbClr val="F26B43"/>
          </p15:clr>
        </p15:guide>
        <p15:guide id="22" orient="horz" pos="1900">
          <p15:clr>
            <a:srgbClr val="A4A3A4"/>
          </p15:clr>
        </p15:guide>
        <p15:guide id="23" orient="horz" pos="1994">
          <p15:clr>
            <a:srgbClr val="F26B43"/>
          </p15:clr>
        </p15:guide>
        <p15:guide id="24" orient="horz" pos="2088">
          <p15:clr>
            <a:srgbClr val="A4A3A4"/>
          </p15:clr>
        </p15:guide>
        <p15:guide id="25" orient="horz" pos="2187">
          <p15:clr>
            <a:srgbClr val="A4A3A4"/>
          </p15:clr>
        </p15:guide>
        <p15:guide id="26" orient="horz" pos="2278">
          <p15:clr>
            <a:srgbClr val="F26B43"/>
          </p15:clr>
        </p15:guide>
        <p15:guide id="27" orient="horz" pos="2369">
          <p15:clr>
            <a:srgbClr val="A4A3A4"/>
          </p15:clr>
        </p15:guide>
        <p15:guide id="28" orient="horz" pos="2462">
          <p15:clr>
            <a:srgbClr val="F26B43"/>
          </p15:clr>
        </p15:guide>
        <p15:guide id="29" orient="horz" pos="2556">
          <p15:clr>
            <a:srgbClr val="A4A3A4"/>
          </p15:clr>
        </p15:guide>
        <p15:guide id="30" orient="horz" pos="2650">
          <p15:clr>
            <a:srgbClr val="F26B43"/>
          </p15:clr>
        </p15:guide>
        <p15:guide id="31" orient="horz" pos="2744">
          <p15:clr>
            <a:srgbClr val="A4A3A4"/>
          </p15:clr>
        </p15:guide>
        <p15:guide id="32" orient="horz" pos="2837">
          <p15:clr>
            <a:srgbClr val="F26B43"/>
          </p15:clr>
        </p15:guide>
        <p15:guide id="33" orient="horz" pos="2931">
          <p15:clr>
            <a:srgbClr val="A4A3A4"/>
          </p15:clr>
        </p15:guide>
        <p15:guide id="34" pos="1128">
          <p15:clr>
            <a:srgbClr val="C4C4C4"/>
          </p15:clr>
        </p15:guide>
        <p15:guide id="35" pos="1311">
          <p15:clr>
            <a:srgbClr val="C4C4C4"/>
          </p15:clr>
        </p15:guide>
        <p15:guide id="36" pos="2235">
          <p15:clr>
            <a:srgbClr val="C4C4C4"/>
          </p15:clr>
        </p15:guide>
        <p15:guide id="37" pos="2418">
          <p15:clr>
            <a:srgbClr val="C4C4C4"/>
          </p15:clr>
        </p15:guide>
        <p15:guide id="38" pos="3342">
          <p15:clr>
            <a:srgbClr val="C4C4C4"/>
          </p15:clr>
        </p15:guide>
        <p15:guide id="39" pos="3525">
          <p15:clr>
            <a:srgbClr val="C4C4C4"/>
          </p15:clr>
        </p15:guide>
        <p15:guide id="40" pos="4540">
          <p15:clr>
            <a:srgbClr val="FA7B17"/>
          </p15:clr>
        </p15:guide>
        <p15:guide id="41" pos="4632">
          <p15:clr>
            <a:srgbClr val="C4C4C4"/>
          </p15:clr>
        </p15:guide>
        <p15:guide id="42" pos="4449">
          <p15:clr>
            <a:srgbClr val="C4C4C4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етка_7 колонок">
  <p:cSld name="Список_2_1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26B4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057">
          <p15:clr>
            <a:srgbClr val="A4A3A4"/>
          </p15:clr>
        </p15:guide>
        <p15:guide id="6" orient="horz" pos="1150">
          <p15:clr>
            <a:srgbClr val="F26B43"/>
          </p15:clr>
        </p15:guide>
        <p15:guide id="7" pos="1703">
          <p15:clr>
            <a:srgbClr val="FBAE40"/>
          </p15:clr>
        </p15:guide>
        <p15:guide id="8" pos="919">
          <p15:clr>
            <a:srgbClr val="FBAE40"/>
          </p15:clr>
        </p15:guide>
        <p15:guide id="9" pos="2487">
          <p15:clr>
            <a:srgbClr val="FBAE40"/>
          </p15:clr>
        </p15:guide>
        <p15:guide id="10" orient="horz" pos="588">
          <p15:clr>
            <a:srgbClr val="F26B43"/>
          </p15:clr>
        </p15:guide>
        <p15:guide id="11" orient="horz" pos="682">
          <p15:clr>
            <a:srgbClr val="A4A3A4"/>
          </p15:clr>
        </p15:guide>
        <p15:guide id="12" orient="horz" pos="963">
          <p15:clr>
            <a:srgbClr val="F26B43"/>
          </p15:clr>
        </p15:guide>
        <p15:guide id="13" orient="horz" pos="1244">
          <p15:clr>
            <a:srgbClr val="A4A3A4"/>
          </p15:clr>
        </p15:guide>
        <p15:guide id="14" orient="horz" pos="775">
          <p15:clr>
            <a:srgbClr val="F26B43"/>
          </p15:clr>
        </p15:guide>
        <p15:guide id="15" orient="horz" pos="869">
          <p15:clr>
            <a:srgbClr val="A4A3A4"/>
          </p15:clr>
        </p15:guide>
        <p15:guide id="16" orient="horz" pos="1338">
          <p15:clr>
            <a:srgbClr val="F26B43"/>
          </p15:clr>
        </p15:guide>
        <p15:guide id="17" orient="horz" pos="1439">
          <p15:clr>
            <a:srgbClr val="F26B43"/>
          </p15:clr>
        </p15:guide>
        <p15:guide id="18" orient="horz" pos="1518">
          <p15:clr>
            <a:srgbClr val="A4A3A4"/>
          </p15:clr>
        </p15:guide>
        <p15:guide id="19" orient="horz" pos="1620">
          <p15:clr>
            <a:srgbClr val="F26B43"/>
          </p15:clr>
        </p15:guide>
        <p15:guide id="20" orient="horz" pos="1713">
          <p15:clr>
            <a:srgbClr val="A4A3A4"/>
          </p15:clr>
        </p15:guide>
        <p15:guide id="21" orient="horz" pos="1806">
          <p15:clr>
            <a:srgbClr val="F26B43"/>
          </p15:clr>
        </p15:guide>
        <p15:guide id="22" orient="horz" pos="1900">
          <p15:clr>
            <a:srgbClr val="A4A3A4"/>
          </p15:clr>
        </p15:guide>
        <p15:guide id="23" orient="horz" pos="1994">
          <p15:clr>
            <a:srgbClr val="F26B43"/>
          </p15:clr>
        </p15:guide>
        <p15:guide id="24" orient="horz" pos="2088">
          <p15:clr>
            <a:srgbClr val="A4A3A4"/>
          </p15:clr>
        </p15:guide>
        <p15:guide id="25" orient="horz" pos="2187">
          <p15:clr>
            <a:srgbClr val="A4A3A4"/>
          </p15:clr>
        </p15:guide>
        <p15:guide id="26" orient="horz" pos="2278">
          <p15:clr>
            <a:srgbClr val="F26B43"/>
          </p15:clr>
        </p15:guide>
        <p15:guide id="27" orient="horz" pos="2369">
          <p15:clr>
            <a:srgbClr val="A4A3A4"/>
          </p15:clr>
        </p15:guide>
        <p15:guide id="28" orient="horz" pos="2463">
          <p15:clr>
            <a:srgbClr val="F26B43"/>
          </p15:clr>
        </p15:guide>
        <p15:guide id="29" orient="horz" pos="2556">
          <p15:clr>
            <a:srgbClr val="A4A3A4"/>
          </p15:clr>
        </p15:guide>
        <p15:guide id="30" orient="horz" pos="2650">
          <p15:clr>
            <a:srgbClr val="F26B43"/>
          </p15:clr>
        </p15:guide>
        <p15:guide id="31" orient="horz" pos="2744">
          <p15:clr>
            <a:srgbClr val="A4A3A4"/>
          </p15:clr>
        </p15:guide>
        <p15:guide id="32" orient="horz" pos="2837">
          <p15:clr>
            <a:srgbClr val="F26B43"/>
          </p15:clr>
        </p15:guide>
        <p15:guide id="33" orient="horz" pos="2931">
          <p15:clr>
            <a:srgbClr val="A4A3A4"/>
          </p15:clr>
        </p15:guide>
        <p15:guide id="34" pos="850">
          <p15:clr>
            <a:srgbClr val="C4C4C4"/>
          </p15:clr>
        </p15:guide>
        <p15:guide id="35" pos="988">
          <p15:clr>
            <a:srgbClr val="C4C4C4"/>
          </p15:clr>
        </p15:guide>
        <p15:guide id="36" pos="1634">
          <p15:clr>
            <a:srgbClr val="C4C4C4"/>
          </p15:clr>
        </p15:guide>
        <p15:guide id="37" pos="1773">
          <p15:clr>
            <a:srgbClr val="C4C4C4"/>
          </p15:clr>
        </p15:guide>
        <p15:guide id="38" pos="2419">
          <p15:clr>
            <a:srgbClr val="C4C4C4"/>
          </p15:clr>
        </p15:guide>
        <p15:guide id="39" pos="2557">
          <p15:clr>
            <a:srgbClr val="C4C4C4"/>
          </p15:clr>
        </p15:guide>
        <p15:guide id="40" pos="3273">
          <p15:clr>
            <a:srgbClr val="FA7B17"/>
          </p15:clr>
        </p15:guide>
        <p15:guide id="41" pos="3341">
          <p15:clr>
            <a:srgbClr val="C4C4C4"/>
          </p15:clr>
        </p15:guide>
        <p15:guide id="42" pos="3203">
          <p15:clr>
            <a:srgbClr val="C4C4C4"/>
          </p15:clr>
        </p15:guide>
        <p15:guide id="43" pos="4126">
          <p15:clr>
            <a:srgbClr val="C4C4C4"/>
          </p15:clr>
        </p15:guide>
        <p15:guide id="44" pos="3987">
          <p15:clr>
            <a:srgbClr val="C4C4C4"/>
          </p15:clr>
        </p15:guide>
        <p15:guide id="45" pos="4056">
          <p15:clr>
            <a:srgbClr val="FA7B17"/>
          </p15:clr>
        </p15:guide>
        <p15:guide id="46" pos="4841">
          <p15:clr>
            <a:srgbClr val="FA7B17"/>
          </p15:clr>
        </p15:guide>
        <p15:guide id="47" pos="4772">
          <p15:clr>
            <a:srgbClr val="C4C4C4"/>
          </p15:clr>
        </p15:guide>
        <p15:guide id="48" pos="4910">
          <p15:clr>
            <a:srgbClr val="C4C4C4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етка_три_колонки">
  <p:cSld name="Список_1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4">
          <p15:clr>
            <a:srgbClr val="F26B4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963">
          <p15:clr>
            <a:srgbClr val="A4A3A4"/>
          </p15:clr>
        </p15:guide>
        <p15:guide id="6" orient="horz" pos="1057">
          <p15:clr>
            <a:srgbClr val="F26B43"/>
          </p15:clr>
        </p15:guide>
        <p15:guide id="7" pos="3806">
          <p15:clr>
            <a:srgbClr val="FBAE40"/>
          </p15:clr>
        </p15:guide>
        <p15:guide id="8" pos="1962">
          <p15:clr>
            <a:srgbClr val="FBAE40"/>
          </p15:clr>
        </p15:guide>
        <p15:guide id="9" orient="horz" pos="588">
          <p15:clr>
            <a:srgbClr val="F26B43"/>
          </p15:clr>
        </p15:guide>
        <p15:guide id="10" orient="horz" pos="588">
          <p15:clr>
            <a:srgbClr val="A4A3A4"/>
          </p15:clr>
        </p15:guide>
        <p15:guide id="11" orient="horz" pos="869">
          <p15:clr>
            <a:srgbClr val="F26B43"/>
          </p15:clr>
        </p15:guide>
        <p15:guide id="12" orient="horz" pos="1150">
          <p15:clr>
            <a:srgbClr val="A4A3A4"/>
          </p15:clr>
        </p15:guide>
        <p15:guide id="13" orient="horz" pos="682">
          <p15:clr>
            <a:srgbClr val="F26B43"/>
          </p15:clr>
        </p15:guide>
        <p15:guide id="14" orient="horz" pos="775">
          <p15:clr>
            <a:srgbClr val="A4A3A4"/>
          </p15:clr>
        </p15:guide>
        <p15:guide id="15" orient="horz" pos="1244">
          <p15:clr>
            <a:srgbClr val="F26B43"/>
          </p15:clr>
        </p15:guide>
        <p15:guide id="16" orient="horz" pos="1338">
          <p15:clr>
            <a:srgbClr val="A4A3A4"/>
          </p15:clr>
        </p15:guide>
        <p15:guide id="17" orient="horz" pos="1432">
          <p15:clr>
            <a:srgbClr val="F26B43"/>
          </p15:clr>
        </p15:guide>
        <p15:guide id="18" orient="horz" pos="1525">
          <p15:clr>
            <a:srgbClr val="A4A3A4"/>
          </p15:clr>
        </p15:guide>
        <p15:guide id="19" orient="horz" pos="1620">
          <p15:clr>
            <a:srgbClr val="F26B43"/>
          </p15:clr>
        </p15:guide>
        <p15:guide id="20" orient="horz" pos="1713">
          <p15:clr>
            <a:srgbClr val="A4A3A4"/>
          </p15:clr>
        </p15:guide>
        <p15:guide id="21" orient="horz" pos="1806">
          <p15:clr>
            <a:srgbClr val="F26B43"/>
          </p15:clr>
        </p15:guide>
        <p15:guide id="22" orient="horz" pos="1900">
          <p15:clr>
            <a:srgbClr val="A4A3A4"/>
          </p15:clr>
        </p15:guide>
        <p15:guide id="23" orient="horz" pos="1994">
          <p15:clr>
            <a:srgbClr val="F26B43"/>
          </p15:clr>
        </p15:guide>
        <p15:guide id="24" orient="horz" pos="2088">
          <p15:clr>
            <a:srgbClr val="A4A3A4"/>
          </p15:clr>
        </p15:guide>
        <p15:guide id="25" orient="horz" pos="2181">
          <p15:clr>
            <a:srgbClr val="F26B43"/>
          </p15:clr>
        </p15:guide>
        <p15:guide id="26" orient="horz" pos="2278">
          <p15:clr>
            <a:srgbClr val="F26B43"/>
          </p15:clr>
        </p15:guide>
        <p15:guide id="27" orient="horz" pos="2369">
          <p15:clr>
            <a:srgbClr val="A4A3A4"/>
          </p15:clr>
        </p15:guide>
        <p15:guide id="28" orient="horz" pos="2463">
          <p15:clr>
            <a:srgbClr val="F26B43"/>
          </p15:clr>
        </p15:guide>
        <p15:guide id="29" orient="horz" pos="2556">
          <p15:clr>
            <a:srgbClr val="A4A3A4"/>
          </p15:clr>
        </p15:guide>
        <p15:guide id="30" orient="horz" pos="2650">
          <p15:clr>
            <a:srgbClr val="F26B43"/>
          </p15:clr>
        </p15:guide>
        <p15:guide id="31" orient="horz" pos="2744">
          <p15:clr>
            <a:srgbClr val="A4A3A4"/>
          </p15:clr>
        </p15:guide>
        <p15:guide id="32" orient="horz" pos="2837">
          <p15:clr>
            <a:srgbClr val="F26B43"/>
          </p15:clr>
        </p15:guide>
        <p15:guide id="33" orient="horz" pos="2931">
          <p15:clr>
            <a:srgbClr val="A4A3A4"/>
          </p15:clr>
        </p15:guide>
        <p15:guide id="34" pos="2056">
          <p15:clr>
            <a:srgbClr val="C4C4C4"/>
          </p15:clr>
        </p15:guide>
        <p15:guide id="35" pos="1868">
          <p15:clr>
            <a:srgbClr val="C4C4C4"/>
          </p15:clr>
        </p15:guide>
        <p15:guide id="36" pos="3712">
          <p15:clr>
            <a:srgbClr val="C4C4C4"/>
          </p15:clr>
        </p15:guide>
        <p15:guide id="37" pos="3900">
          <p15:clr>
            <a:srgbClr val="C4C4C4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етка 1">
  <p:cSld name="CUSTOM_3_1_1_2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oogle Shape;109;p25"/>
          <p:cNvGrpSpPr/>
          <p:nvPr/>
        </p:nvGrpSpPr>
        <p:grpSpPr>
          <a:xfrm>
            <a:off x="8739743" y="4688859"/>
            <a:ext cx="258577" cy="265368"/>
            <a:chOff x="238125" y="2432825"/>
            <a:chExt cx="779550" cy="781875"/>
          </a:xfrm>
        </p:grpSpPr>
        <p:sp>
          <p:nvSpPr>
            <p:cNvPr id="110" name="Google Shape;110;p25"/>
            <p:cNvSpPr/>
            <p:nvPr/>
          </p:nvSpPr>
          <p:spPr>
            <a:xfrm>
              <a:off x="238125" y="2842375"/>
              <a:ext cx="372325" cy="372325"/>
            </a:xfrm>
            <a:custGeom>
              <a:rect b="b" l="l" r="r" t="t"/>
              <a:pathLst>
                <a:path extrusionOk="0" h="14893" w="14893">
                  <a:moveTo>
                    <a:pt x="8005" y="0"/>
                  </a:moveTo>
                  <a:cubicBezTo>
                    <a:pt x="7819" y="0"/>
                    <a:pt x="7632" y="0"/>
                    <a:pt x="7446" y="0"/>
                  </a:cubicBezTo>
                  <a:cubicBezTo>
                    <a:pt x="3351" y="0"/>
                    <a:pt x="0" y="3258"/>
                    <a:pt x="0" y="7446"/>
                  </a:cubicBezTo>
                  <a:cubicBezTo>
                    <a:pt x="0" y="11542"/>
                    <a:pt x="3351" y="14892"/>
                    <a:pt x="7446" y="14892"/>
                  </a:cubicBezTo>
                  <a:cubicBezTo>
                    <a:pt x="11542" y="14892"/>
                    <a:pt x="14893" y="11542"/>
                    <a:pt x="14893" y="7446"/>
                  </a:cubicBezTo>
                  <a:cubicBezTo>
                    <a:pt x="14893" y="7074"/>
                    <a:pt x="14799" y="6795"/>
                    <a:pt x="14799" y="6515"/>
                  </a:cubicBezTo>
                  <a:cubicBezTo>
                    <a:pt x="11262" y="6236"/>
                    <a:pt x="8470" y="3444"/>
                    <a:pt x="8005" y="0"/>
                  </a:cubicBezTo>
                  <a:close/>
                </a:path>
              </a:pathLst>
            </a:custGeom>
            <a:solidFill>
              <a:srgbClr val="F3F4F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5"/>
            <p:cNvSpPr/>
            <p:nvPr/>
          </p:nvSpPr>
          <p:spPr>
            <a:xfrm>
              <a:off x="238125" y="2432825"/>
              <a:ext cx="372325" cy="372325"/>
            </a:xfrm>
            <a:custGeom>
              <a:rect b="b" l="l" r="r" t="t"/>
              <a:pathLst>
                <a:path extrusionOk="0" h="14893" w="14893">
                  <a:moveTo>
                    <a:pt x="14893" y="7447"/>
                  </a:moveTo>
                  <a:cubicBezTo>
                    <a:pt x="14893" y="3351"/>
                    <a:pt x="11542" y="0"/>
                    <a:pt x="7446" y="0"/>
                  </a:cubicBezTo>
                  <a:cubicBezTo>
                    <a:pt x="3351" y="0"/>
                    <a:pt x="0" y="3351"/>
                    <a:pt x="0" y="7447"/>
                  </a:cubicBezTo>
                  <a:cubicBezTo>
                    <a:pt x="0" y="11542"/>
                    <a:pt x="3351" y="14893"/>
                    <a:pt x="7446" y="14893"/>
                  </a:cubicBezTo>
                  <a:cubicBezTo>
                    <a:pt x="7632" y="14893"/>
                    <a:pt x="7819" y="14893"/>
                    <a:pt x="8005" y="14893"/>
                  </a:cubicBezTo>
                  <a:cubicBezTo>
                    <a:pt x="8284" y="11170"/>
                    <a:pt x="11169" y="8284"/>
                    <a:pt x="14799" y="8005"/>
                  </a:cubicBezTo>
                  <a:cubicBezTo>
                    <a:pt x="14799" y="7819"/>
                    <a:pt x="14893" y="7633"/>
                    <a:pt x="14893" y="7447"/>
                  </a:cubicBezTo>
                  <a:close/>
                </a:path>
              </a:pathLst>
            </a:custGeom>
            <a:solidFill>
              <a:srgbClr val="F3F4F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5"/>
            <p:cNvSpPr/>
            <p:nvPr/>
          </p:nvSpPr>
          <p:spPr>
            <a:xfrm>
              <a:off x="645325" y="2432825"/>
              <a:ext cx="372350" cy="372325"/>
            </a:xfrm>
            <a:custGeom>
              <a:rect b="b" l="l" r="r" t="t"/>
              <a:pathLst>
                <a:path extrusionOk="0" h="14893" w="14894">
                  <a:moveTo>
                    <a:pt x="6516" y="14800"/>
                  </a:moveTo>
                  <a:cubicBezTo>
                    <a:pt x="6795" y="14893"/>
                    <a:pt x="7075" y="14893"/>
                    <a:pt x="7447" y="14893"/>
                  </a:cubicBezTo>
                  <a:cubicBezTo>
                    <a:pt x="11542" y="14893"/>
                    <a:pt x="14893" y="11542"/>
                    <a:pt x="14893" y="7447"/>
                  </a:cubicBezTo>
                  <a:cubicBezTo>
                    <a:pt x="14893" y="3351"/>
                    <a:pt x="11542" y="0"/>
                    <a:pt x="7447" y="0"/>
                  </a:cubicBezTo>
                  <a:cubicBezTo>
                    <a:pt x="3351" y="0"/>
                    <a:pt x="1" y="3351"/>
                    <a:pt x="1" y="7447"/>
                  </a:cubicBezTo>
                  <a:cubicBezTo>
                    <a:pt x="1" y="7633"/>
                    <a:pt x="1" y="7819"/>
                    <a:pt x="1" y="8005"/>
                  </a:cubicBezTo>
                  <a:cubicBezTo>
                    <a:pt x="3538" y="8470"/>
                    <a:pt x="6237" y="11263"/>
                    <a:pt x="6516" y="14800"/>
                  </a:cubicBezTo>
                  <a:close/>
                </a:path>
              </a:pathLst>
            </a:custGeom>
            <a:solidFill>
              <a:srgbClr val="F3F4F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5"/>
            <p:cNvSpPr/>
            <p:nvPr/>
          </p:nvSpPr>
          <p:spPr>
            <a:xfrm>
              <a:off x="645325" y="2842375"/>
              <a:ext cx="372350" cy="372325"/>
            </a:xfrm>
            <a:custGeom>
              <a:rect b="b" l="l" r="r" t="t"/>
              <a:pathLst>
                <a:path extrusionOk="0" h="14893" w="14894">
                  <a:moveTo>
                    <a:pt x="94" y="6422"/>
                  </a:moveTo>
                  <a:cubicBezTo>
                    <a:pt x="1" y="6795"/>
                    <a:pt x="1" y="7074"/>
                    <a:pt x="1" y="7446"/>
                  </a:cubicBezTo>
                  <a:cubicBezTo>
                    <a:pt x="1" y="11542"/>
                    <a:pt x="3351" y="14892"/>
                    <a:pt x="7447" y="14892"/>
                  </a:cubicBezTo>
                  <a:cubicBezTo>
                    <a:pt x="11542" y="14892"/>
                    <a:pt x="14893" y="11542"/>
                    <a:pt x="14893" y="7446"/>
                  </a:cubicBezTo>
                  <a:cubicBezTo>
                    <a:pt x="14893" y="3258"/>
                    <a:pt x="11542" y="0"/>
                    <a:pt x="7447" y="0"/>
                  </a:cubicBezTo>
                  <a:cubicBezTo>
                    <a:pt x="7075" y="0"/>
                    <a:pt x="6795" y="0"/>
                    <a:pt x="6423" y="0"/>
                  </a:cubicBezTo>
                  <a:cubicBezTo>
                    <a:pt x="6051" y="3351"/>
                    <a:pt x="3351" y="6050"/>
                    <a:pt x="94" y="6422"/>
                  </a:cubicBezTo>
                  <a:close/>
                </a:path>
              </a:pathLst>
            </a:custGeom>
            <a:solidFill>
              <a:srgbClr val="F3F4F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>
        <p15:guide id="1" orient="horz" pos="154">
          <p15:clr>
            <a:srgbClr val="0000FF"/>
          </p15:clr>
        </p15:guide>
        <p15:guide id="2" orient="horz" pos="232">
          <p15:clr>
            <a:srgbClr val="FA7B17"/>
          </p15:clr>
        </p15:guide>
        <p15:guide id="3" orient="horz" pos="309">
          <p15:clr>
            <a:srgbClr val="FA7B17"/>
          </p15:clr>
        </p15:guide>
        <p15:guide id="4" orient="horz" pos="386">
          <p15:clr>
            <a:srgbClr val="FA7B17"/>
          </p15:clr>
        </p15:guide>
        <p15:guide id="5" orient="horz" pos="463">
          <p15:clr>
            <a:srgbClr val="FA7B17"/>
          </p15:clr>
        </p15:guide>
        <p15:guide id="6" orient="horz" pos="540">
          <p15:clr>
            <a:srgbClr val="FA7B17"/>
          </p15:clr>
        </p15:guide>
        <p15:guide id="7" orient="horz" pos="622">
          <p15:clr>
            <a:srgbClr val="FA7B17"/>
          </p15:clr>
        </p15:guide>
        <p15:guide id="8" orient="horz" pos="699">
          <p15:clr>
            <a:srgbClr val="FA7B17"/>
          </p15:clr>
        </p15:guide>
        <p15:guide id="9" orient="horz" pos="776">
          <p15:clr>
            <a:srgbClr val="FA7B17"/>
          </p15:clr>
        </p15:guide>
        <p15:guide id="10" orient="horz" pos="853">
          <p15:clr>
            <a:srgbClr val="FA7B17"/>
          </p15:clr>
        </p15:guide>
        <p15:guide id="11" orient="horz" pos="930">
          <p15:clr>
            <a:srgbClr val="FA7B17"/>
          </p15:clr>
        </p15:guide>
        <p15:guide id="12" orient="horz" pos="1007">
          <p15:clr>
            <a:srgbClr val="FA7B17"/>
          </p15:clr>
        </p15:guide>
        <p15:guide id="13" orient="horz" pos="1088">
          <p15:clr>
            <a:srgbClr val="FA7B17"/>
          </p15:clr>
        </p15:guide>
        <p15:guide id="14" orient="horz" pos="1165">
          <p15:clr>
            <a:srgbClr val="FA7B17"/>
          </p15:clr>
        </p15:guide>
        <p15:guide id="15" orient="horz" pos="1245">
          <p15:clr>
            <a:srgbClr val="FA7B17"/>
          </p15:clr>
        </p15:guide>
        <p15:guide id="16" orient="horz" pos="1322">
          <p15:clr>
            <a:srgbClr val="FA7B17"/>
          </p15:clr>
        </p15:guide>
        <p15:guide id="17" orient="horz" pos="1399">
          <p15:clr>
            <a:srgbClr val="FA7B17"/>
          </p15:clr>
        </p15:guide>
        <p15:guide id="18" orient="horz" pos="1481">
          <p15:clr>
            <a:srgbClr val="FA7B17"/>
          </p15:clr>
        </p15:guide>
        <p15:guide id="19" orient="horz" pos="1558">
          <p15:clr>
            <a:srgbClr val="FA7B17"/>
          </p15:clr>
        </p15:guide>
        <p15:guide id="20" orient="horz" pos="1635">
          <p15:clr>
            <a:srgbClr val="FA7B17"/>
          </p15:clr>
        </p15:guide>
        <p15:guide id="21" orient="horz" pos="1712">
          <p15:clr>
            <a:srgbClr val="FA7B17"/>
          </p15:clr>
        </p15:guide>
        <p15:guide id="22" orient="horz" pos="1789">
          <p15:clr>
            <a:srgbClr val="FA7B17"/>
          </p15:clr>
        </p15:guide>
        <p15:guide id="23" orient="horz" pos="1867">
          <p15:clr>
            <a:srgbClr val="FA7B17"/>
          </p15:clr>
        </p15:guide>
        <p15:guide id="24" orient="horz" pos="1946">
          <p15:clr>
            <a:srgbClr val="FA7B17"/>
          </p15:clr>
        </p15:guide>
        <p15:guide id="25" orient="horz" pos="2023">
          <p15:clr>
            <a:srgbClr val="FA7B17"/>
          </p15:clr>
        </p15:guide>
        <p15:guide id="26" orient="horz" pos="2100">
          <p15:clr>
            <a:srgbClr val="FA7B17"/>
          </p15:clr>
        </p15:guide>
        <p15:guide id="27" orient="horz" pos="2177">
          <p15:clr>
            <a:srgbClr val="FA7B17"/>
          </p15:clr>
        </p15:guide>
        <p15:guide id="28" orient="horz" pos="2257">
          <p15:clr>
            <a:srgbClr val="FA7B17"/>
          </p15:clr>
        </p15:guide>
        <p15:guide id="29" orient="horz" pos="2336">
          <p15:clr>
            <a:srgbClr val="FA7B17"/>
          </p15:clr>
        </p15:guide>
        <p15:guide id="30" orient="horz" pos="2413">
          <p15:clr>
            <a:srgbClr val="FA7B17"/>
          </p15:clr>
        </p15:guide>
        <p15:guide id="31" orient="horz" pos="2490">
          <p15:clr>
            <a:srgbClr val="FA7B17"/>
          </p15:clr>
        </p15:guide>
        <p15:guide id="32" orient="horz" pos="2570">
          <p15:clr>
            <a:srgbClr val="FA7B17"/>
          </p15:clr>
        </p15:guide>
        <p15:guide id="33" orient="horz" pos="2647">
          <p15:clr>
            <a:srgbClr val="FA7B17"/>
          </p15:clr>
        </p15:guide>
        <p15:guide id="34" orient="horz" pos="2726">
          <p15:clr>
            <a:srgbClr val="FA7B17"/>
          </p15:clr>
        </p15:guide>
        <p15:guide id="35" orient="horz" pos="2803">
          <p15:clr>
            <a:srgbClr val="FA7B17"/>
          </p15:clr>
        </p15:guide>
        <p15:guide id="36" orient="horz" pos="2880">
          <p15:clr>
            <a:srgbClr val="FA7B17"/>
          </p15:clr>
        </p15:guide>
        <p15:guide id="37" orient="horz" pos="2960">
          <p15:clr>
            <a:srgbClr val="FA7B17"/>
          </p15:clr>
        </p15:guide>
        <p15:guide id="38" orient="horz" pos="3037">
          <p15:clr>
            <a:srgbClr val="0000FF"/>
          </p15:clr>
        </p15:guide>
        <p15:guide id="39" pos="174">
          <p15:clr>
            <a:srgbClr val="0000FF"/>
          </p15:clr>
        </p15:guide>
        <p15:guide id="40" pos="624">
          <p15:clr>
            <a:srgbClr val="0000FF"/>
          </p15:clr>
        </p15:guide>
        <p15:guide id="41" pos="1074">
          <p15:clr>
            <a:srgbClr val="0000FF"/>
          </p15:clr>
        </p15:guide>
        <p15:guide id="42" pos="1530">
          <p15:clr>
            <a:srgbClr val="0000FF"/>
          </p15:clr>
        </p15:guide>
        <p15:guide id="43" pos="1975">
          <p15:clr>
            <a:srgbClr val="0000FF"/>
          </p15:clr>
        </p15:guide>
        <p15:guide id="44" pos="2425">
          <p15:clr>
            <a:srgbClr val="0000FF"/>
          </p15:clr>
        </p15:guide>
        <p15:guide id="45" pos="2880">
          <p15:clr>
            <a:srgbClr val="0000FF"/>
          </p15:clr>
        </p15:guide>
        <p15:guide id="46" pos="3325">
          <p15:clr>
            <a:srgbClr val="0000FF"/>
          </p15:clr>
        </p15:guide>
        <p15:guide id="47" pos="3775">
          <p15:clr>
            <a:srgbClr val="0000FF"/>
          </p15:clr>
        </p15:guide>
        <p15:guide id="48" pos="4225">
          <p15:clr>
            <a:srgbClr val="0000FF"/>
          </p15:clr>
        </p15:guide>
        <p15:guide id="49" pos="4675">
          <p15:clr>
            <a:srgbClr val="0000FF"/>
          </p15:clr>
        </p15:guide>
        <p15:guide id="50" pos="5126">
          <p15:clr>
            <a:srgbClr val="0000FF"/>
          </p15:clr>
        </p15:guide>
        <p15:guide id="51" pos="5586">
          <p15:clr>
            <a:srgbClr val="0000FF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тбивка_mono">
  <p:cSld name="Сетка_основная_3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4"/>
          <p:cNvGrpSpPr/>
          <p:nvPr/>
        </p:nvGrpSpPr>
        <p:grpSpPr>
          <a:xfrm>
            <a:off x="5737860" y="7650"/>
            <a:ext cx="3406140" cy="5128200"/>
            <a:chOff x="11475720" y="0"/>
            <a:chExt cx="6812280" cy="10256400"/>
          </a:xfrm>
        </p:grpSpPr>
        <p:sp>
          <p:nvSpPr>
            <p:cNvPr id="19" name="Google Shape;19;p4"/>
            <p:cNvSpPr/>
            <p:nvPr/>
          </p:nvSpPr>
          <p:spPr>
            <a:xfrm>
              <a:off x="11475720" y="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4"/>
            <p:cNvSpPr/>
            <p:nvPr/>
          </p:nvSpPr>
          <p:spPr>
            <a:xfrm>
              <a:off x="14892300" y="0"/>
              <a:ext cx="3395700" cy="3398400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4"/>
            <p:cNvSpPr/>
            <p:nvPr/>
          </p:nvSpPr>
          <p:spPr>
            <a:xfrm>
              <a:off x="11475720" y="3444300"/>
              <a:ext cx="3395700" cy="3398400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4"/>
            <p:cNvSpPr/>
            <p:nvPr/>
          </p:nvSpPr>
          <p:spPr>
            <a:xfrm>
              <a:off x="14892300" y="344430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11475720" y="685800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4"/>
            <p:cNvSpPr/>
            <p:nvPr/>
          </p:nvSpPr>
          <p:spPr>
            <a:xfrm>
              <a:off x="14892300" y="6858000"/>
              <a:ext cx="3395700" cy="3398400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пределение_mono">
  <p:cSld name="Сетка_основная_3_1_1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/>
          <p:nvPr/>
        </p:nvSpPr>
        <p:spPr>
          <a:xfrm>
            <a:off x="7143750" y="0"/>
            <a:ext cx="5143500" cy="5143500"/>
          </a:xfrm>
          <a:prstGeom prst="ellipse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5"/>
          <p:cNvSpPr/>
          <p:nvPr/>
        </p:nvSpPr>
        <p:spPr>
          <a:xfrm>
            <a:off x="-3143250" y="0"/>
            <a:ext cx="5143500" cy="5143500"/>
          </a:xfrm>
          <a:prstGeom prst="ellipse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5"/>
          <p:cNvSpPr/>
          <p:nvPr/>
        </p:nvSpPr>
        <p:spPr>
          <a:xfrm>
            <a:off x="2000250" y="0"/>
            <a:ext cx="5143500" cy="5143500"/>
          </a:xfrm>
          <a:prstGeom prst="ellipse">
            <a:avLst/>
          </a:prstGeom>
          <a:solidFill>
            <a:schemeClr val="accent6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_dark">
  <p:cSld name="Сетка_основная_2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6531775" y="0"/>
            <a:ext cx="5214900" cy="5143500"/>
          </a:xfrm>
          <a:prstGeom prst="ellipse">
            <a:avLst/>
          </a:prstGeom>
          <a:solidFill>
            <a:srgbClr val="2F303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6"/>
          <p:cNvSpPr/>
          <p:nvPr/>
        </p:nvSpPr>
        <p:spPr>
          <a:xfrm>
            <a:off x="1331509" y="18000"/>
            <a:ext cx="5200200" cy="5129400"/>
          </a:xfrm>
          <a:prstGeom prst="ellipse">
            <a:avLst/>
          </a:prstGeom>
          <a:noFill/>
          <a:ln cap="flat" cmpd="sng" w="19050">
            <a:solidFill>
              <a:srgbClr val="2F30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тбивка_dark">
  <p:cSld name="Сетка_основная_2_1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7"/>
          <p:cNvGrpSpPr/>
          <p:nvPr/>
        </p:nvGrpSpPr>
        <p:grpSpPr>
          <a:xfrm>
            <a:off x="5737860" y="0"/>
            <a:ext cx="3406140" cy="5128200"/>
            <a:chOff x="11475720" y="0"/>
            <a:chExt cx="6812280" cy="10256400"/>
          </a:xfrm>
        </p:grpSpPr>
        <p:sp>
          <p:nvSpPr>
            <p:cNvPr id="34" name="Google Shape;34;p7"/>
            <p:cNvSpPr/>
            <p:nvPr/>
          </p:nvSpPr>
          <p:spPr>
            <a:xfrm>
              <a:off x="11475720" y="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rgbClr val="2F303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7"/>
            <p:cNvSpPr/>
            <p:nvPr/>
          </p:nvSpPr>
          <p:spPr>
            <a:xfrm>
              <a:off x="14892300" y="0"/>
              <a:ext cx="3395700" cy="3398400"/>
            </a:xfrm>
            <a:prstGeom prst="ellipse">
              <a:avLst/>
            </a:prstGeom>
            <a:solidFill>
              <a:srgbClr val="2F3035"/>
            </a:solidFill>
            <a:ln cap="flat" cmpd="sng" w="28575">
              <a:solidFill>
                <a:srgbClr val="2F303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7"/>
            <p:cNvSpPr/>
            <p:nvPr/>
          </p:nvSpPr>
          <p:spPr>
            <a:xfrm>
              <a:off x="11475720" y="3444300"/>
              <a:ext cx="3395700" cy="3398400"/>
            </a:xfrm>
            <a:prstGeom prst="ellipse">
              <a:avLst/>
            </a:prstGeom>
            <a:solidFill>
              <a:srgbClr val="2F3035"/>
            </a:solidFill>
            <a:ln cap="flat" cmpd="sng" w="28575">
              <a:solidFill>
                <a:srgbClr val="2F303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7"/>
            <p:cNvSpPr/>
            <p:nvPr/>
          </p:nvSpPr>
          <p:spPr>
            <a:xfrm>
              <a:off x="14892300" y="344430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rgbClr val="2F303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7"/>
            <p:cNvSpPr/>
            <p:nvPr/>
          </p:nvSpPr>
          <p:spPr>
            <a:xfrm>
              <a:off x="11475720" y="685800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rgbClr val="2F303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7"/>
            <p:cNvSpPr/>
            <p:nvPr/>
          </p:nvSpPr>
          <p:spPr>
            <a:xfrm>
              <a:off x="14892300" y="6858000"/>
              <a:ext cx="3395700" cy="3398400"/>
            </a:xfrm>
            <a:prstGeom prst="ellipse">
              <a:avLst/>
            </a:prstGeom>
            <a:solidFill>
              <a:srgbClr val="2F3035"/>
            </a:solidFill>
            <a:ln cap="flat" cmpd="sng" w="28575">
              <a:solidFill>
                <a:srgbClr val="2F303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пределение_dark">
  <p:cSld name="Сетка_основная_2_1_1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/>
          <p:nvPr/>
        </p:nvSpPr>
        <p:spPr>
          <a:xfrm>
            <a:off x="7143750" y="0"/>
            <a:ext cx="5143500" cy="5143500"/>
          </a:xfrm>
          <a:prstGeom prst="ellipse">
            <a:avLst/>
          </a:prstGeom>
          <a:noFill/>
          <a:ln cap="flat" cmpd="sng" w="19050">
            <a:solidFill>
              <a:srgbClr val="2F30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8"/>
          <p:cNvSpPr/>
          <p:nvPr/>
        </p:nvSpPr>
        <p:spPr>
          <a:xfrm>
            <a:off x="-3143250" y="0"/>
            <a:ext cx="5143500" cy="5143500"/>
          </a:xfrm>
          <a:prstGeom prst="ellipse">
            <a:avLst/>
          </a:prstGeom>
          <a:noFill/>
          <a:ln cap="flat" cmpd="sng" w="19050">
            <a:solidFill>
              <a:srgbClr val="2F30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8"/>
          <p:cNvSpPr/>
          <p:nvPr/>
        </p:nvSpPr>
        <p:spPr>
          <a:xfrm>
            <a:off x="2000250" y="0"/>
            <a:ext cx="5143500" cy="5143500"/>
          </a:xfrm>
          <a:prstGeom prst="ellipse">
            <a:avLst/>
          </a:prstGeom>
          <a:solidFill>
            <a:srgbClr val="2F3035"/>
          </a:solidFill>
          <a:ln cap="flat" cmpd="sng" w="25400">
            <a:solidFill>
              <a:srgbClr val="2F30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_neo">
  <p:cSld name="Сетка_основная_1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6531775" y="0"/>
            <a:ext cx="5214900" cy="51435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9"/>
          <p:cNvSpPr/>
          <p:nvPr/>
        </p:nvSpPr>
        <p:spPr>
          <a:xfrm>
            <a:off x="1331509" y="18000"/>
            <a:ext cx="5200200" cy="51294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еребивка_neo">
  <p:cSld name="Сетка_основная_1_2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10"/>
          <p:cNvGrpSpPr/>
          <p:nvPr/>
        </p:nvGrpSpPr>
        <p:grpSpPr>
          <a:xfrm>
            <a:off x="5737860" y="0"/>
            <a:ext cx="3406140" cy="5128200"/>
            <a:chOff x="11475720" y="0"/>
            <a:chExt cx="6812280" cy="10256400"/>
          </a:xfrm>
        </p:grpSpPr>
        <p:sp>
          <p:nvSpPr>
            <p:cNvPr id="49" name="Google Shape;49;p10"/>
            <p:cNvSpPr/>
            <p:nvPr/>
          </p:nvSpPr>
          <p:spPr>
            <a:xfrm>
              <a:off x="11475720" y="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10"/>
            <p:cNvSpPr/>
            <p:nvPr/>
          </p:nvSpPr>
          <p:spPr>
            <a:xfrm>
              <a:off x="14892300" y="0"/>
              <a:ext cx="3395700" cy="3398400"/>
            </a:xfrm>
            <a:prstGeom prst="ellipse">
              <a:avLst/>
            </a:prstGeom>
            <a:solidFill>
              <a:schemeClr val="dk2"/>
            </a:solidFill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10"/>
            <p:cNvSpPr/>
            <p:nvPr/>
          </p:nvSpPr>
          <p:spPr>
            <a:xfrm>
              <a:off x="11475720" y="3444300"/>
              <a:ext cx="3395700" cy="3398400"/>
            </a:xfrm>
            <a:prstGeom prst="ellipse">
              <a:avLst/>
            </a:prstGeom>
            <a:solidFill>
              <a:schemeClr val="dk2"/>
            </a:solidFill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10"/>
            <p:cNvSpPr/>
            <p:nvPr/>
          </p:nvSpPr>
          <p:spPr>
            <a:xfrm>
              <a:off x="14892300" y="344430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0"/>
            <p:cNvSpPr/>
            <p:nvPr/>
          </p:nvSpPr>
          <p:spPr>
            <a:xfrm>
              <a:off x="11475720" y="6858000"/>
              <a:ext cx="3395700" cy="3398400"/>
            </a:xfrm>
            <a:prstGeom prst="ellipse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10"/>
            <p:cNvSpPr/>
            <p:nvPr/>
          </p:nvSpPr>
          <p:spPr>
            <a:xfrm>
              <a:off x="14892300" y="6858000"/>
              <a:ext cx="3395700" cy="3398400"/>
            </a:xfrm>
            <a:prstGeom prst="ellipse">
              <a:avLst/>
            </a:prstGeom>
            <a:solidFill>
              <a:schemeClr val="dk2"/>
            </a:solidFill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>
        <p15:guide id="1" orient="horz" pos="214">
          <p15:clr>
            <a:schemeClr val="accent3"/>
          </p15:clr>
        </p15:guide>
        <p15:guide id="2" pos="204">
          <p15:clr>
            <a:srgbClr val="0000FF"/>
          </p15:clr>
        </p15:guide>
        <p15:guide id="3" pos="5556">
          <p15:clr>
            <a:schemeClr val="accent3"/>
          </p15:clr>
        </p15:guide>
        <p15:guide id="4" orient="horz" pos="3026">
          <p15:clr>
            <a:srgbClr val="0066FF"/>
          </p15:clr>
        </p15:guide>
        <p15:guide id="5" orient="horz" pos="1620">
          <p15:clr>
            <a:srgbClr val="FBAE40"/>
          </p15:clr>
        </p15:guide>
        <p15:guide id="6" orient="horz" pos="929">
          <p15:clr>
            <a:schemeClr val="accent1"/>
          </p15:clr>
        </p15:guide>
        <p15:guide id="7" orient="horz" pos="2323">
          <p15:clr>
            <a:srgbClr val="FBAE40"/>
          </p15:clr>
        </p15:guide>
        <p15:guide id="8" pos="2880">
          <p15:clr>
            <a:srgbClr val="FBAE40"/>
          </p15:clr>
        </p15:guide>
        <p15:guide id="9" pos="1497">
          <p15:clr>
            <a:srgbClr val="FBAE40"/>
          </p15:clr>
        </p15:guide>
        <p15:guide id="10" pos="4264">
          <p15:clr>
            <a:srgbClr val="FBAE40"/>
          </p15:clr>
        </p15:guide>
        <p15:guide id="11" orient="horz" pos="588">
          <p15:clr>
            <a:schemeClr val="accent1"/>
          </p15:clr>
        </p15:guide>
        <p15:guide id="12" orient="horz" pos="1972">
          <p15:clr>
            <a:srgbClr val="FBAE40"/>
          </p15:clr>
        </p15:guide>
        <p15:guide id="13" orient="horz" pos="1269">
          <p15:clr>
            <a:srgbClr val="FBAE40"/>
          </p15:clr>
        </p15:guide>
        <p15:guide id="14" orient="horz" pos="2652">
          <p15:clr>
            <a:srgbClr val="FBAE40"/>
          </p15:clr>
        </p15:guide>
        <p15:guide id="15" pos="2664">
          <p15:clr>
            <a:srgbClr val="EEEEEE"/>
          </p15:clr>
        </p15:guide>
        <p15:guide id="16" pos="3096">
          <p15:clr>
            <a:srgbClr val="EEEEEE"/>
          </p15:clr>
        </p15:guide>
        <p15:guide id="17" orient="horz" pos="1548">
          <p15:clr>
            <a:srgbClr val="C4C4C4"/>
          </p15:clr>
        </p15:guide>
        <p15:guide id="18" orient="horz" pos="1692">
          <p15:clr>
            <a:srgbClr val="C4C4C4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5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11700" y="445025"/>
            <a:ext cx="8520600" cy="15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Proxima Nova"/>
              <a:buNone/>
              <a:defRPr b="1" i="0" sz="4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roxima Nova"/>
              <a:buNone/>
              <a:defRPr b="1" i="0" sz="2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roxima Nova"/>
              <a:buNone/>
              <a:defRPr b="1" i="0" sz="2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roxima Nova"/>
              <a:buNone/>
              <a:defRPr b="1" i="0" sz="2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roxima Nova"/>
              <a:buNone/>
              <a:defRPr b="1" i="0" sz="2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roxima Nova"/>
              <a:buNone/>
              <a:defRPr b="1" i="0" sz="2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roxima Nova"/>
              <a:buNone/>
              <a:defRPr b="1" i="0" sz="2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roxima Nova"/>
              <a:buNone/>
              <a:defRPr b="1" i="0" sz="2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roxima Nova"/>
              <a:buNone/>
              <a:defRPr b="1" i="0" sz="2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311700" y="1800875"/>
            <a:ext cx="8520600" cy="276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roxima Nova"/>
              <a:buChar char="●"/>
              <a:defRPr b="1" i="0" sz="2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365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Proxima Nova"/>
              <a:buChar char="○"/>
              <a:defRPr i="0" sz="17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11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Proxima Nova"/>
              <a:buChar char="■"/>
              <a:defRPr i="0" sz="13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2857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Proxima Nova"/>
              <a:buChar char="●"/>
              <a:defRPr i="0" sz="9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2857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Proxima Nova"/>
              <a:buChar char="○"/>
              <a:defRPr i="0" sz="9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roxima Nova"/>
              <a:buChar char="■"/>
              <a:defRPr i="0" sz="14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roxima Nova"/>
              <a:buChar char="●"/>
              <a:defRPr i="0" sz="14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roxima Nova"/>
              <a:buChar char="○"/>
              <a:defRPr i="0" sz="14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roxima Nova"/>
              <a:buChar char="■"/>
              <a:defRPr i="0" sz="14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mc:AlternateContent>
    <mc:Choice Requires="p14">
      <p:transition spd="slow" p14:dur="1000">
        <p14:flip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portal.eaeunion.org/odata/54884" TargetMode="External"/><Relationship Id="rId4" Type="http://schemas.openxmlformats.org/officeDocument/2006/relationships/hyperlink" Target="https://portal.eaeunion.org/odata/54885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www.youtube.com/watch?v=rJnxu7xlrcA" TargetMode="External"/><Relationship Id="rId4" Type="http://schemas.openxmlformats.org/officeDocument/2006/relationships/hyperlink" Target="https://new-retail.ru/marketing/bad_obzor_rynka_i_prognoz_konkurentnoy_sredy9495/" TargetMode="External"/><Relationship Id="rId9" Type="http://schemas.openxmlformats.org/officeDocument/2006/relationships/hyperlink" Target="https://www.youtube.com/watch?v=-1J4l3VnlWc" TargetMode="External"/><Relationship Id="rId5" Type="http://schemas.openxmlformats.org/officeDocument/2006/relationships/hyperlink" Target="https://new-retail.ru/novosti/retail/rossiyane_stali_pokupat_bolshe_vitaminov_i_bad1523/?sphrase_id=586291" TargetMode="External"/><Relationship Id="rId6" Type="http://schemas.openxmlformats.org/officeDocument/2006/relationships/hyperlink" Target="https://baa-conf.ru/news/items/zavoevat-marketpleysy-importozamestit-syre-diversifitsirovat-kanaly-prodazh-retsept-vyzhivaniya-dlya/" TargetMode="External"/><Relationship Id="rId7" Type="http://schemas.openxmlformats.org/officeDocument/2006/relationships/hyperlink" Target="https://pharmvestnik.ru/content/news/Wildberries-vvodit-avtomaticheskii-kontrol-za-segmentom-BAD.html" TargetMode="External"/><Relationship Id="rId8" Type="http://schemas.openxmlformats.org/officeDocument/2006/relationships/hyperlink" Target="https://marketing.rbc.ru/articles/13400/" TargetMode="External"/><Relationship Id="rId11" Type="http://schemas.openxmlformats.org/officeDocument/2006/relationships/hyperlink" Target="https://baa-conf.ru/news/items/itogi-2022-dlya-rynka-biologicheski-aktivnykh-dobavok-trendy-i-novye-tochki-rosta-opyt-kvadrat-s/" TargetMode="External"/><Relationship Id="rId10" Type="http://schemas.openxmlformats.org/officeDocument/2006/relationships/hyperlink" Target="https://www.dp.ru/a/2022/01/17/Ljubov_k_vitaminam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png"/><Relationship Id="rId4" Type="http://schemas.openxmlformats.org/officeDocument/2006/relationships/hyperlink" Target="https://docs.google.com/spreadsheets/d/1C5x-YuAgl7irA9gHnIIZRZoIbnoQyZ2jbKlwbIUAanM/edit?usp=sharing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docs.google.com/spreadsheets/d/1ihG7aoKp19nyZWtqbrvuWvSaVBJEn49F/edit?usp=sharing&amp;ouid=102862500216057327347&amp;rtpof=true&amp;sd=true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.png"/><Relationship Id="rId4" Type="http://schemas.openxmlformats.org/officeDocument/2006/relationships/hyperlink" Target="https://docs.google.com/spreadsheets/d/1C5x-YuAgl7irA9gHnIIZRZoIbnoQyZ2jbKlwbIUAanM/edit?usp=sharing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1.png"/><Relationship Id="rId4" Type="http://schemas.openxmlformats.org/officeDocument/2006/relationships/hyperlink" Target="https://docs.google.com/spreadsheets/d/1C5x-YuAgl7irA9gHnIIZRZoIbnoQyZ2jbKlwbIUAanM/edit?usp=sharing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9.png"/><Relationship Id="rId4" Type="http://schemas.openxmlformats.org/officeDocument/2006/relationships/hyperlink" Target="https://docs.google.com/spreadsheets/d/1C5x-YuAgl7irA9gHnIIZRZoIbnoQyZ2jbKlwbIUAanM/edit?usp=sharing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4.png"/><Relationship Id="rId4" Type="http://schemas.openxmlformats.org/officeDocument/2006/relationships/hyperlink" Target="https://docs.google.com/spreadsheets/d/1C5x-YuAgl7irA9gHnIIZRZoIbnoQyZ2jbKlwbIUAanM/edit?usp=sharing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0.png"/><Relationship Id="rId4" Type="http://schemas.openxmlformats.org/officeDocument/2006/relationships/hyperlink" Target="https://docs.google.com/spreadsheets/d/1RoH14K__dYzTcPDCvRyRMgSAyRdSip55/edit?usp=sharing&amp;ouid=102862500216057327347&amp;rtpof=true&amp;sd=true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3.png"/><Relationship Id="rId4" Type="http://schemas.openxmlformats.org/officeDocument/2006/relationships/hyperlink" Target="https://docs.google.com/spreadsheets/d/1z4ir4anAxqjQ_F695sb8JLRWh8FId-vr/edit?usp=sharing&amp;ouid=102862500216057327347&amp;rtpof=true&amp;sd=true" TargetMode="Externa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4.png"/><Relationship Id="rId4" Type="http://schemas.openxmlformats.org/officeDocument/2006/relationships/hyperlink" Target="https://docs.google.com/spreadsheets/d/1z4ir4anAxqjQ_F695sb8JLRWh8FId-vr/edit?usp=sharing&amp;ouid=102862500216057327347&amp;rtpof=true&amp;sd=true" TargetMode="Externa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6.png"/><Relationship Id="rId4" Type="http://schemas.openxmlformats.org/officeDocument/2006/relationships/hyperlink" Target="https://docs.google.com/spreadsheets/d/1z4ir4anAxqjQ_F695sb8JLRWh8FId-vr/edit?usp=sharing&amp;ouid=102862500216057327347&amp;rtpof=true&amp;sd=true" TargetMode="Externa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9.png"/><Relationship Id="rId4" Type="http://schemas.openxmlformats.org/officeDocument/2006/relationships/hyperlink" Target="https://docs.google.com/spreadsheets/d/1z4ir4anAxqjQ_F695sb8JLRWh8FId-vr/edit?usp=sharing&amp;ouid=102862500216057327347&amp;rtpof=true&amp;sd=true" TargetMode="Externa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2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7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8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/>
          <p:nvPr/>
        </p:nvSpPr>
        <p:spPr>
          <a:xfrm>
            <a:off x="817239" y="413248"/>
            <a:ext cx="8523000" cy="6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Дипломная работа</a:t>
            </a:r>
            <a:endParaRPr sz="3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500"/>
              </a:spcBef>
              <a:spcAft>
                <a:spcPts val="150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1" sz="4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20" name="Google Shape;12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481000" y="1164975"/>
            <a:ext cx="3107850" cy="31078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6"/>
          <p:cNvSpPr/>
          <p:nvPr/>
        </p:nvSpPr>
        <p:spPr>
          <a:xfrm flipH="1">
            <a:off x="817400" y="1305975"/>
            <a:ext cx="471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AutoNum type="arabicPeriod"/>
            </a:pPr>
            <a:r>
              <a:rPr b="1" lang="en-US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НАЗВАНИЕ:</a:t>
            </a:r>
            <a:endParaRPr b="1" sz="2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Маркетплейс БАДов</a:t>
            </a:r>
            <a:endParaRPr b="1" sz="36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18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Выполнил Егорьев Н.А.</a:t>
            </a:r>
            <a:endParaRPr b="1" sz="18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Нетология, PMNCPF-2, 2023</a:t>
            </a:r>
            <a:endParaRPr b="1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500"/>
              </a:spcBef>
              <a:spcAft>
                <a:spcPts val="150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5"/>
          <p:cNvSpPr txBox="1"/>
          <p:nvPr/>
        </p:nvSpPr>
        <p:spPr>
          <a:xfrm>
            <a:off x="522225" y="729675"/>
            <a:ext cx="55740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Proxima Nova"/>
                <a:ea typeface="Proxima Nova"/>
                <a:cs typeface="Proxima Nova"/>
                <a:sym typeface="Proxima Nova"/>
              </a:rPr>
              <a:t>Бизнес-цели по SMART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Срок достижение точки безубыточности - 4-5 месяцев. Безубыточность достигается за счет получения  комиссионных сборов. Для этого </a:t>
            </a: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ассортимент должен состоять их всех популярных линеек БАДов (15-20), включающих 2-3 тысячи товарных позиции от не менее чем 300 селлеров и 20 вендоров. Такие показатели планируется достигнуть за счет интернет-рекламы, SEO-продвижения, а также наработки партнерской базы данных 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К концу срока средняя оценка качества товаров, качества продавцов и самого маркетплейса должна быть на уровне не менее 4,0 из 5 баллов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84" name="Google Shape;18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8825" y="2212625"/>
            <a:ext cx="1994150" cy="199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6"/>
          <p:cNvSpPr txBox="1"/>
          <p:nvPr/>
        </p:nvSpPr>
        <p:spPr>
          <a:xfrm>
            <a:off x="543675" y="608075"/>
            <a:ext cx="8047800" cy="41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Проектные задачи</a:t>
            </a:r>
            <a:endParaRPr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Маркетплейс должен продемонстрировать устойчивость к рискам, а также неуязвимость для недобросовестной конкуренции со стороны других маркетплейсов за счет применения специального модуля предварительной проверки загружаемых товаров путем автоматической сверки с реестром Таможенного Союза (</a:t>
            </a:r>
            <a:r>
              <a:rPr lang="en-US" sz="10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3"/>
              </a:rPr>
              <a:t>https://portal.eaeunion.org/odata/54884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https://portal.eaeunion.org/odata/54885</a:t>
            </a: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). Обновляемый реестр ежесуточно загружается на сервер в виде базы данных, которая используется для сверки. Если наименование имеется в реестре БАДов, прошедших государственную регистрацию, карточка товара получает статус “Проверено, разрешено к публикации”. В противном случае статус “Не проверено” или “Проверено, но не допущено к публикации: не найдено совпадений в реестре”. Этот же модуль формирует характеристики товара из того же загружаемого реестра. Редактировать описание, взятое из реестра, селлер не может, чтобы не возникало поводов для обвинения маркетплейса в публикации недостоверных данных или неправомерного контента. Для продвижения и конкуренции селлер должен оперировать изображением, ценой и созданием бандлов и скидочных или подарочных акций, тогда как описание конкретного БАДа остается неизменным у всех селлеров.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Вторая специфическая функция - универсальный классификатор БАДов. Маркетплейс должен предоставлять пользователю удобный фильтр для выбора БАДа.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Третья функция: база знаний по БАДам (справочная информация). Для этого в рамках проекта ведется работа по сбору информации о БАДах (справочная, графическая, информация о производителях, поставщиках и пр.).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Четвертая специфическая функция. В рамках маркетплейса селлеры ограничены в публикации карточек товаров. Только продавец, имеющий статус “квалифицированный селлер”, сможет менять  информацию о продукции (например, для продвижения на маркетплейсе или рекламные площадки). Для получения такого статуса необходимо будет предоставить скан диплома о базовом высшем медицинском образовании. Продавец, не имеющий статуса квалифицированного селлера, сможет использовать только те средства конкуренции, которые доступны ему без изменения описаний БАДов (цены, скорость доставки, акции, скидки и пр.). Таким образом, распространению БАДов будет способствовать только грамотная реклама и достоверная информация от медиков.</a:t>
            </a: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7"/>
          <p:cNvSpPr txBox="1"/>
          <p:nvPr/>
        </p:nvSpPr>
        <p:spPr>
          <a:xfrm>
            <a:off x="498750" y="417175"/>
            <a:ext cx="4120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Проектные сроки</a:t>
            </a:r>
            <a:endParaRPr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97" name="Google Shape;197;p37"/>
          <p:cNvSpPr txBox="1"/>
          <p:nvPr/>
        </p:nvSpPr>
        <p:spPr>
          <a:xfrm>
            <a:off x="607550" y="994175"/>
            <a:ext cx="41631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Срок создания маркетплейса в виде MVP - 6 месяцев. За это время маркетплейс должен выйти на точку безубыточности и возврата инвестиций.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Использование готового решения сокращает время на разработку программного продукта. Разработка ведется в две итерации: сначала в течение 2 месяцев создается базовый функционал и контент (версия 1.0 бета), затем разрабатывается полнофункциональный релиз 2.0. К концу срока возможна покупка дополнительного функционала для монетизации проекта.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98" name="Google Shape;19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7475" y="290143"/>
            <a:ext cx="3872675" cy="388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8"/>
          <p:cNvSpPr txBox="1"/>
          <p:nvPr/>
        </p:nvSpPr>
        <p:spPr>
          <a:xfrm>
            <a:off x="479300" y="372000"/>
            <a:ext cx="4120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Бюджет</a:t>
            </a:r>
            <a:endParaRPr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05" name="Google Shape;205;p38"/>
          <p:cNvSpPr txBox="1"/>
          <p:nvPr/>
        </p:nvSpPr>
        <p:spPr>
          <a:xfrm>
            <a:off x="600650" y="945850"/>
            <a:ext cx="57234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Фонд оплаты труда: 3.400.000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Техническая поддержка 450.000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Хостинг 20.000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Рекламный бюджет 1.100.000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Приобретение нематериальных активов - лицензия на Битрикс.Энтерпрайз или CS-Cart: 250.000, разработка специальных модулей 600.000, приобретение других полезных модулей 4</a:t>
            </a:r>
            <a:r>
              <a:rPr lang="en-US" sz="1000">
                <a:solidFill>
                  <a:schemeClr val="dk1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00000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06" name="Google Shape;206;p38"/>
          <p:cNvSpPr txBox="1"/>
          <p:nvPr/>
        </p:nvSpPr>
        <p:spPr>
          <a:xfrm>
            <a:off x="869900" y="2651150"/>
            <a:ext cx="39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Proxima Nova"/>
                <a:ea typeface="Proxima Nova"/>
                <a:cs typeface="Proxima Nova"/>
                <a:sym typeface="Proxima Nova"/>
              </a:rPr>
              <a:t>Полный бюджет </a:t>
            </a:r>
            <a:r>
              <a:rPr b="1" lang="en-US" sz="1200">
                <a:latin typeface="Proxima Nova"/>
                <a:ea typeface="Proxima Nova"/>
                <a:cs typeface="Proxima Nova"/>
                <a:sym typeface="Proxima Nova"/>
              </a:rPr>
              <a:t>5.800.000</a:t>
            </a:r>
            <a:r>
              <a:rPr lang="en-US" sz="1200">
                <a:latin typeface="Proxima Nova"/>
                <a:ea typeface="Proxima Nova"/>
                <a:cs typeface="Proxima Nova"/>
                <a:sym typeface="Proxima Nova"/>
              </a:rPr>
              <a:t> рублей</a:t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07" name="Google Shape;207;p38"/>
          <p:cNvSpPr txBox="1"/>
          <p:nvPr/>
        </p:nvSpPr>
        <p:spPr>
          <a:xfrm>
            <a:off x="908525" y="3283550"/>
            <a:ext cx="7668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9"/>
          <p:cNvSpPr txBox="1"/>
          <p:nvPr/>
        </p:nvSpPr>
        <p:spPr>
          <a:xfrm>
            <a:off x="585500" y="464500"/>
            <a:ext cx="4120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Проектная команда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14" name="Google Shape;214;p39"/>
          <p:cNvSpPr txBox="1"/>
          <p:nvPr/>
        </p:nvSpPr>
        <p:spPr>
          <a:xfrm>
            <a:off x="704200" y="1056325"/>
            <a:ext cx="39768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Для реализации проекта будет собрана команда проекта, работающая на аутсорсинге: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Менеджер проекта: управление проектом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Интернет-маркетолог: проверка гипотезы о позиционировании и УТП, изучение конкурентов, анализ рынка, анализ трафика, обратная связь с покупателями и продавцами, опросы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Трафик-менеджер: привлечение трафика (SEO, контент, таргет)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Менеджер по работе с партнерской сетью: привлечение селлеров и вендоров, </a:t>
            </a: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решение проблем</a:t>
            </a: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продавцов и покупателей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Контент-менеджер: </a:t>
            </a: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подготовка справочного контента и классификатора, ведение блогов и написание обзоров</a:t>
            </a: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Юрист: решение всех юридических вопросов + разработка необходимых юридических документов (оферта и пр.)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Бухгалтер: ведение отчетности после подключения монетизации маркетплейса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15" name="Google Shape;21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8400" y="152400"/>
            <a:ext cx="4133200" cy="4150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0"/>
          <p:cNvSpPr txBox="1"/>
          <p:nvPr/>
        </p:nvSpPr>
        <p:spPr>
          <a:xfrm>
            <a:off x="636675" y="522225"/>
            <a:ext cx="4120500" cy="7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3. Product/Market fit</a:t>
            </a:r>
            <a:endParaRPr b="1" sz="1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22" name="Google Shape;22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3750" y="767500"/>
            <a:ext cx="4096300" cy="3588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1"/>
          <p:cNvSpPr txBox="1"/>
          <p:nvPr/>
        </p:nvSpPr>
        <p:spPr>
          <a:xfrm>
            <a:off x="600900" y="600900"/>
            <a:ext cx="4120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77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Объём рынка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29" name="Google Shape;229;p41"/>
          <p:cNvSpPr txBox="1"/>
          <p:nvPr/>
        </p:nvSpPr>
        <p:spPr>
          <a:xfrm>
            <a:off x="883725" y="1128425"/>
            <a:ext cx="58683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Потребителями БАДов в России до 2020 года являлись 15% населения, 3% - постоянные потребители, однако в 2020-2021 гг доля выросла до 52% (тот же показатель, что в Евросоюзе). В среднем ежегодное увеличение доли потребителей БАДов достигло 40%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39% россиян заказывают БАД в интернет-магазинах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29% россиян уверены, что здоровье можно сохранить, используя добавки и витамины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В общем обороте лекарственных средств, витаминов и БАДов последние составляют 10-12%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Маркетплейсы являются драйверами роста интернет-торговли и вообще розницы, увеличивая продажи добавок до 40% в год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rgbClr val="2B2A29"/>
                </a:solidFill>
                <a:latin typeface="Proxima Nova"/>
                <a:ea typeface="Proxima Nova"/>
                <a:cs typeface="Proxima Nova"/>
                <a:sym typeface="Proxima Nova"/>
              </a:rPr>
              <a:t>Согласно прогнозам экспертов, в ближайшем будущем до 30—40% продаж БАД переместится на маркетплейсы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В 2020 году средний чек россиян в зарубежных онлайн-аптектах и маркетплейсах превысил 21,7 тыс. руб, причем это именно БАДы, так как трансграничная торговля лекарствами россиянам была недоступна. На внутреннем рынке средний чек на БАД был 2,3 тысячи рублей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По итогам 2021 года ёмкость коммерческого рынка биодобавок составила 85,6 млрд рублей (+11,3% относительно 2020 года)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В 2022 году потребление БАДов и витаминов достигло 102 млрд рублей (+20% к 2021)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К 2030 году продажа БАДов и витаминов может вырасти до 1,350 трлн рублей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2"/>
          <p:cNvSpPr txBox="1"/>
          <p:nvPr/>
        </p:nvSpPr>
        <p:spPr>
          <a:xfrm>
            <a:off x="565150" y="536525"/>
            <a:ext cx="4847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778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Уровень конкуренции, динамика роста, тренды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36" name="Google Shape;236;p42"/>
          <p:cNvSpPr txBox="1"/>
          <p:nvPr/>
        </p:nvSpPr>
        <p:spPr>
          <a:xfrm>
            <a:off x="863250" y="1025775"/>
            <a:ext cx="75531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Топ лидеров ключевых производителей биодобавок </a:t>
            </a:r>
            <a:r>
              <a:rPr lang="en-US" sz="1000">
                <a:solidFill>
                  <a:schemeClr val="dk1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в денежном выражении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Первое место</a:t>
            </a:r>
            <a:r>
              <a:rPr lang="en-US" sz="1000">
                <a:solidFill>
                  <a:schemeClr val="dk1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 российский "Эвалар" с долей 16,5% 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Второе место в денежном выражении у американского фармацевтического концерна Solgar Vitamin and Herb (7,2%)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Третье у российской PharmaMed (5,2%)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37" name="Google Shape;237;p42"/>
          <p:cNvSpPr txBox="1"/>
          <p:nvPr/>
        </p:nvSpPr>
        <p:spPr>
          <a:xfrm>
            <a:off x="935925" y="1870700"/>
            <a:ext cx="8034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Далее: Квадрат-С, Stada, Unipharm, Биннофарм Групп, Queisser Pharma, Внешторг Фарма, Dr.Reddy's, Bayer, Отисифарм, Bausch Health, Laboratoires Ineldea, Мирролла, Natures Bounty, Биокор, Polpharma, Recordati, Фарм-Про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38" name="Google Shape;238;p42"/>
          <p:cNvSpPr txBox="1"/>
          <p:nvPr/>
        </p:nvSpPr>
        <p:spPr>
          <a:xfrm>
            <a:off x="935925" y="2402400"/>
            <a:ext cx="74898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Около 6% заказов БАДов приходится на маркетплейсы ОЗОН, Wildberries, Яндекс.Маркет и др. Ассортимент БАДов на маркетплейсах (количество позиций):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ОЗОН: 13000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Yandex.Market 40.000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Wildberries 57.000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Fitomarket (Эвалар) 1600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366.ru 1600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Helptomama 220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onlinetrade.ru 550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3"/>
          <p:cNvSpPr txBox="1"/>
          <p:nvPr/>
        </p:nvSpPr>
        <p:spPr>
          <a:xfrm>
            <a:off x="329075" y="493600"/>
            <a:ext cx="41205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778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SWOT-анализ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1778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45" name="Google Shape;245;p43"/>
          <p:cNvSpPr txBox="1"/>
          <p:nvPr/>
        </p:nvSpPr>
        <p:spPr>
          <a:xfrm>
            <a:off x="586600" y="937125"/>
            <a:ext cx="3813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Proxima Nova"/>
                <a:ea typeface="Proxima Nova"/>
                <a:cs typeface="Proxima Nova"/>
                <a:sym typeface="Proxima Nova"/>
              </a:rPr>
              <a:t>Сильные стороны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46" name="Google Shape;246;p43"/>
          <p:cNvSpPr/>
          <p:nvPr/>
        </p:nvSpPr>
        <p:spPr>
          <a:xfrm>
            <a:off x="586600" y="937125"/>
            <a:ext cx="3762900" cy="1681200"/>
          </a:xfrm>
          <a:prstGeom prst="rect">
            <a:avLst/>
          </a:prstGeom>
          <a:solidFill>
            <a:srgbClr val="93C47D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43"/>
          <p:cNvSpPr txBox="1"/>
          <p:nvPr/>
        </p:nvSpPr>
        <p:spPr>
          <a:xfrm>
            <a:off x="743975" y="1030950"/>
            <a:ext cx="1781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Proxima Nova"/>
                <a:ea typeface="Proxima Nova"/>
                <a:cs typeface="Proxima Nova"/>
                <a:sym typeface="Proxima Nova"/>
              </a:rPr>
              <a:t>Сильные стороны</a:t>
            </a:r>
            <a:endParaRPr b="1" sz="12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48" name="Google Shape;248;p43"/>
          <p:cNvSpPr/>
          <p:nvPr/>
        </p:nvSpPr>
        <p:spPr>
          <a:xfrm>
            <a:off x="4349500" y="937125"/>
            <a:ext cx="3762900" cy="1681200"/>
          </a:xfrm>
          <a:prstGeom prst="rect">
            <a:avLst/>
          </a:prstGeom>
          <a:solidFill>
            <a:srgbClr val="EA9999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43"/>
          <p:cNvSpPr/>
          <p:nvPr/>
        </p:nvSpPr>
        <p:spPr>
          <a:xfrm>
            <a:off x="586600" y="2622250"/>
            <a:ext cx="3762900" cy="16812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43"/>
          <p:cNvSpPr/>
          <p:nvPr/>
        </p:nvSpPr>
        <p:spPr>
          <a:xfrm>
            <a:off x="4349500" y="2622250"/>
            <a:ext cx="3762900" cy="16812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43"/>
          <p:cNvSpPr txBox="1"/>
          <p:nvPr/>
        </p:nvSpPr>
        <p:spPr>
          <a:xfrm>
            <a:off x="4602000" y="1082250"/>
            <a:ext cx="1781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Proxima Nova"/>
                <a:ea typeface="Proxima Nova"/>
                <a:cs typeface="Proxima Nova"/>
                <a:sym typeface="Proxima Nova"/>
              </a:rPr>
              <a:t>Слабые стороны</a:t>
            </a:r>
            <a:endParaRPr b="1" sz="12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2" name="Google Shape;252;p43"/>
          <p:cNvSpPr txBox="1"/>
          <p:nvPr/>
        </p:nvSpPr>
        <p:spPr>
          <a:xfrm>
            <a:off x="743975" y="2755550"/>
            <a:ext cx="1781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Proxima Nova"/>
                <a:ea typeface="Proxima Nova"/>
                <a:cs typeface="Proxima Nova"/>
                <a:sym typeface="Proxima Nova"/>
              </a:rPr>
              <a:t>Возможности</a:t>
            </a:r>
            <a:endParaRPr b="1" sz="12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3" name="Google Shape;253;p43"/>
          <p:cNvSpPr txBox="1"/>
          <p:nvPr/>
        </p:nvSpPr>
        <p:spPr>
          <a:xfrm>
            <a:off x="4570550" y="2765075"/>
            <a:ext cx="1781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Proxima Nova"/>
                <a:ea typeface="Proxima Nova"/>
                <a:cs typeface="Proxima Nova"/>
                <a:sym typeface="Proxima Nova"/>
              </a:rPr>
              <a:t>Угрозы</a:t>
            </a:r>
            <a:endParaRPr b="1" sz="12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4" name="Google Shape;254;p43"/>
          <p:cNvSpPr txBox="1"/>
          <p:nvPr/>
        </p:nvSpPr>
        <p:spPr>
          <a:xfrm>
            <a:off x="4570550" y="1386400"/>
            <a:ext cx="4120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Proxima Nova"/>
                <a:ea typeface="Proxima Nova"/>
                <a:cs typeface="Proxima Nova"/>
                <a:sym typeface="Proxima Nova"/>
              </a:rPr>
              <a:t>На первых порах мы будем уступать конкурентам 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Proxima Nova"/>
                <a:ea typeface="Proxima Nova"/>
                <a:cs typeface="Proxima Nova"/>
                <a:sym typeface="Proxima Nova"/>
              </a:rPr>
              <a:t>в ассортименте, однако это временно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Proxima Nova"/>
                <a:ea typeface="Proxima Nova"/>
                <a:cs typeface="Proxima Nova"/>
                <a:sym typeface="Proxima Nova"/>
              </a:rPr>
              <a:t>Доставка на первом этапе возможна только силами селлеров 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Proxima Nova"/>
                <a:ea typeface="Proxima Nova"/>
                <a:cs typeface="Proxima Nova"/>
                <a:sym typeface="Proxima Nova"/>
              </a:rPr>
              <a:t>(FBS), организовать доставку силами маркетплейса (FBO)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Proxima Nova"/>
                <a:ea typeface="Proxima Nova"/>
                <a:cs typeface="Proxima Nova"/>
                <a:sym typeface="Proxima Nova"/>
              </a:rPr>
              <a:t> можно только при участии аптечной сети со своими складами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5" name="Google Shape;255;p43"/>
          <p:cNvSpPr txBox="1"/>
          <p:nvPr/>
        </p:nvSpPr>
        <p:spPr>
          <a:xfrm>
            <a:off x="4635600" y="3165275"/>
            <a:ext cx="41205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Proxima Nova"/>
                <a:ea typeface="Proxima Nova"/>
                <a:cs typeface="Proxima Nova"/>
                <a:sym typeface="Proxima Nova"/>
              </a:rPr>
              <a:t>Оценив потенциал, конкуренты сделают все возможное, 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Proxima Nova"/>
                <a:ea typeface="Proxima Nova"/>
                <a:cs typeface="Proxima Nova"/>
                <a:sym typeface="Proxima Nova"/>
              </a:rPr>
              <a:t>чтобы дискредитировать проект, однако у нас есть защита: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Proxima Nova"/>
                <a:ea typeface="Proxima Nova"/>
                <a:cs typeface="Proxima Nova"/>
                <a:sym typeface="Proxima Nova"/>
              </a:rPr>
              <a:t>продукция только с государственной регистрацией + 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Proxima Nova"/>
                <a:ea typeface="Proxima Nova"/>
                <a:cs typeface="Proxima Nova"/>
                <a:sym typeface="Proxima Nova"/>
              </a:rPr>
              <a:t>планируется подключение к программе маркировки БАДов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Proxima Nova"/>
                <a:ea typeface="Proxima Nova"/>
                <a:cs typeface="Proxima Nova"/>
                <a:sym typeface="Proxima Nova"/>
              </a:rPr>
              <a:t>и системе Честный знак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6" name="Google Shape;256;p43"/>
          <p:cNvSpPr txBox="1"/>
          <p:nvPr/>
        </p:nvSpPr>
        <p:spPr>
          <a:xfrm>
            <a:off x="586600" y="1408275"/>
            <a:ext cx="34839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Proxima Nova"/>
              <a:buChar char="●"/>
            </a:pPr>
            <a:r>
              <a:rPr lang="en-US" sz="900">
                <a:latin typeface="Proxima Nova"/>
                <a:ea typeface="Proxima Nova"/>
                <a:cs typeface="Proxima Nova"/>
                <a:sym typeface="Proxima Nova"/>
              </a:rPr>
              <a:t>Удобный фильтр поиска БАДов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Proxima Nova"/>
              <a:buChar char="●"/>
            </a:pPr>
            <a:r>
              <a:rPr lang="en-US" sz="900">
                <a:latin typeface="Proxima Nova"/>
                <a:ea typeface="Proxima Nova"/>
                <a:cs typeface="Proxima Nova"/>
                <a:sym typeface="Proxima Nova"/>
              </a:rPr>
              <a:t>Только проверенные безопасные и качественные товары, прошедшие госрегистрацию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Proxima Nova"/>
              <a:buChar char="●"/>
            </a:pPr>
            <a:r>
              <a:rPr lang="en-US" sz="900">
                <a:latin typeface="Proxima Nova"/>
                <a:ea typeface="Proxima Nova"/>
                <a:cs typeface="Proxima Nova"/>
                <a:sym typeface="Proxima Nova"/>
              </a:rPr>
              <a:t>Защита от происков конкурентов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Proxima Nova"/>
              <a:buChar char="●"/>
            </a:pPr>
            <a:r>
              <a:rPr lang="en-US" sz="900">
                <a:latin typeface="Proxima Nova"/>
                <a:ea typeface="Proxima Nova"/>
                <a:cs typeface="Proxima Nova"/>
                <a:sym typeface="Proxima Nova"/>
              </a:rPr>
              <a:t>Внедрение Agile-принципов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7" name="Google Shape;257;p43"/>
          <p:cNvSpPr txBox="1"/>
          <p:nvPr/>
        </p:nvSpPr>
        <p:spPr>
          <a:xfrm>
            <a:off x="951450" y="3262075"/>
            <a:ext cx="412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8" name="Google Shape;258;p43"/>
          <p:cNvSpPr txBox="1"/>
          <p:nvPr/>
        </p:nvSpPr>
        <p:spPr>
          <a:xfrm>
            <a:off x="743975" y="3124850"/>
            <a:ext cx="33663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71450" spcFirstLastPara="1" rIns="91425" wrap="square" tIns="91425">
            <a:spAutoFit/>
          </a:bodyPr>
          <a:lstStyle/>
          <a:p>
            <a:pPr indent="-171450" lvl="0" marL="57150" rtl="0" algn="l">
              <a:spcBef>
                <a:spcPts val="0"/>
              </a:spcBef>
              <a:spcAft>
                <a:spcPts val="0"/>
              </a:spcAft>
              <a:buSzPts val="900"/>
              <a:buFont typeface="Proxima Nova"/>
              <a:buChar char="●"/>
            </a:pPr>
            <a:r>
              <a:rPr lang="en-US" sz="900">
                <a:latin typeface="Proxima Nova"/>
                <a:ea typeface="Proxima Nova"/>
                <a:cs typeface="Proxima Nova"/>
                <a:sym typeface="Proxima Nova"/>
              </a:rPr>
              <a:t>Доля продаж БАДов через маркетплейсы будет расти, специализированный маркетплейс пока не появился, так что эта ниша пока свободна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4"/>
          <p:cNvSpPr txBox="1"/>
          <p:nvPr/>
        </p:nvSpPr>
        <p:spPr>
          <a:xfrm>
            <a:off x="493600" y="512850"/>
            <a:ext cx="6478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778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Выводы о рынке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65" name="Google Shape;265;p44"/>
          <p:cNvSpPr txBox="1"/>
          <p:nvPr/>
        </p:nvSpPr>
        <p:spPr>
          <a:xfrm>
            <a:off x="680425" y="974525"/>
            <a:ext cx="45774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Рынок БАДов в России можно охарактеризовать как быстрорастущий. Около 220 российских производителей лекарств производят также БАДы. Производители объединены в Саморегулируемую организацию, проводят конференции. Продажи БАДов и витаминов демонстрируют уверенный и довольно значительный рост в относительном и абсолютном выражении. </a:t>
            </a:r>
            <a:r>
              <a:rPr lang="en-US" sz="1000">
                <a:solidFill>
                  <a:srgbClr val="45474E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Введенные против России санкции обусловили уход с российского рынка зарубежных производителей БАД, что позволит отечественным производителям создать адекватную конкурентоспособную альтернативу зарубежным аналогам. При этом та же конъюнктура сокращает их экспортные способности.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Вместе с тем, рынок достаточно конкурентный. Рост цен на импортное сырье, сокращение доходов населения являются сдерживающим фактором для малого бизнеса, основанного на торговле БАДами. </a:t>
            </a:r>
            <a:r>
              <a:rPr lang="en-US" sz="1000">
                <a:solidFill>
                  <a:srgbClr val="45474E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Ожидается, что, если геополитический кризис будет урегулирован к 2025 г., ситуация на российском рынке стабилизируется. </a:t>
            </a:r>
            <a:endParaRPr sz="1000">
              <a:solidFill>
                <a:srgbClr val="45474E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45474E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45474E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В любом случае, маркетплейс БАДов имеет отличные перспективы</a:t>
            </a:r>
            <a:endParaRPr sz="1000">
              <a:solidFill>
                <a:srgbClr val="45474E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66" name="Google Shape;26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8925" y="1117938"/>
            <a:ext cx="3145451" cy="2448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4550" y="2225263"/>
            <a:ext cx="5497999" cy="2475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7"/>
          <p:cNvSpPr txBox="1"/>
          <p:nvPr/>
        </p:nvSpPr>
        <p:spPr>
          <a:xfrm>
            <a:off x="522225" y="348600"/>
            <a:ext cx="81837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Proxima Nova"/>
                <a:ea typeface="Proxima Nova"/>
                <a:cs typeface="Proxima Nova"/>
                <a:sym typeface="Proxima Nova"/>
              </a:rPr>
              <a:t>Проект смоделирован по учебному заданию для курса “Проджект-менеджер”</a:t>
            </a:r>
            <a:endParaRPr b="1" sz="24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Proxima Nova"/>
                <a:ea typeface="Proxima Nova"/>
                <a:cs typeface="Proxima Nova"/>
                <a:sym typeface="Proxima Nova"/>
              </a:rPr>
              <a:t>Ниже представлена модель маркетплейса, 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Proxima Nova"/>
                <a:ea typeface="Proxima Nova"/>
                <a:cs typeface="Proxima Nova"/>
                <a:sym typeface="Proxima Nova"/>
              </a:rPr>
              <a:t>готовая к использованию в реальном бизнесе 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Proxima Nova"/>
                <a:ea typeface="Proxima Nova"/>
                <a:cs typeface="Proxima Nova"/>
                <a:sym typeface="Proxima Nova"/>
              </a:rPr>
              <a:t>как минимально жизнеспособный продукт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Proxima Nova"/>
                <a:ea typeface="Proxima Nova"/>
                <a:cs typeface="Proxima Nova"/>
                <a:sym typeface="Proxima Nova"/>
              </a:rPr>
              <a:t>(MVP)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Успешная реализация проекта маркетплейса 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БАДов в рамках MVP предполагает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возможность дальнейшего развития и 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масштабирования данного бизнеса. Например,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в качестве основы для экосистемы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крупной сети аптек, фитнес-центров и пр.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5"/>
          <p:cNvSpPr txBox="1"/>
          <p:nvPr/>
        </p:nvSpPr>
        <p:spPr>
          <a:xfrm>
            <a:off x="524700" y="586850"/>
            <a:ext cx="3976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Proxima Nova"/>
                <a:ea typeface="Proxima Nova"/>
                <a:cs typeface="Proxima Nova"/>
                <a:sym typeface="Proxima Nova"/>
              </a:rPr>
              <a:t>Ссылки на источники данных: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73" name="Google Shape;273;p45"/>
          <p:cNvSpPr txBox="1"/>
          <p:nvPr/>
        </p:nvSpPr>
        <p:spPr>
          <a:xfrm>
            <a:off x="683500" y="1146075"/>
            <a:ext cx="78360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-US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3"/>
              </a:rPr>
              <a:t>https://www.youtube.com/watch?v=rJnxu7xlrcA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-US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https://new-retail.ru/marketing/bad_obzor_rynka_i_prognoz_konkurentnoy_sredy9495/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-US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5"/>
              </a:rPr>
              <a:t>https://new-retail.ru/novosti/retail/rossiyane_stali_pokupat_bolshe_vitaminov_i_bad1523/?sphrase_id=586291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-US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6"/>
              </a:rPr>
              <a:t>https://baa-conf.ru/news/items/zavoevat-marketpleysy-importozamestit-syre-diversifitsirovat-kanaly-prodazh-retsept-vyzhivaniya-dlya/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-US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7"/>
              </a:rPr>
              <a:t>https://pharmvestnik.ru/content/news/Wildberries-vvodit-avtomaticheskii-kontrol-za-segmentom-BAD.html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-US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8"/>
              </a:rPr>
              <a:t>https://marketing.rbc.ru/articles/13400/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-US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9"/>
              </a:rPr>
              <a:t>https://www.youtube.com/watch?v=-1J4l3VnlWc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-US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10"/>
              </a:rPr>
              <a:t>https://www.dp.ru/a/2022/01/17/Ljubov_k_vitaminam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-US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11"/>
              </a:rPr>
              <a:t>https://baa-conf.ru/news/items/itogi-2022-dlya-rynka-biologicheski-aktivnykh-dobavok-trendy-i-novye-tochki-rosta-opyt-kvadrat-s/</a:t>
            </a:r>
            <a:br>
              <a:rPr lang="en-US">
                <a:latin typeface="Proxima Nova"/>
                <a:ea typeface="Proxima Nova"/>
                <a:cs typeface="Proxima Nova"/>
                <a:sym typeface="Proxima Nova"/>
              </a:rPr>
            </a:b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1850" y="979900"/>
            <a:ext cx="4844666" cy="33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46"/>
          <p:cNvSpPr txBox="1"/>
          <p:nvPr/>
        </p:nvSpPr>
        <p:spPr>
          <a:xfrm>
            <a:off x="611150" y="540975"/>
            <a:ext cx="4618200" cy="28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778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Монетизация и средние чеки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1778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1. Гибкая комиссия с продаж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2. Плата за размещение внутренней рекламы (выделение карточек товаров, спонсирование рубрик и поиска, рекомендации, выделение профилей)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3. Ведение продавцами, покупателями и самим маркетплейсом блогов, к которым можно подключать РСЯ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4. Платные консалтинговые услуги (ведение бухгалтерии, юридические консультации)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5. Плата за листинг (для B2B-сектора) - плата за размещение списка товаров для оптовой продажи розничным продавцам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6. Возможность брендирования (оформления страницы профиля и витрины продавца в фирменном стиле, каталогизация витрины, привязка к домену) 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7"/>
          <p:cNvSpPr txBox="1"/>
          <p:nvPr/>
        </p:nvSpPr>
        <p:spPr>
          <a:xfrm>
            <a:off x="323850" y="317850"/>
            <a:ext cx="4120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Бизнес-модель Lean Canvas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87" name="Google Shape;28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700" y="732050"/>
            <a:ext cx="8410449" cy="3618764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47"/>
          <p:cNvSpPr txBox="1"/>
          <p:nvPr/>
        </p:nvSpPr>
        <p:spPr>
          <a:xfrm>
            <a:off x="409700" y="4453050"/>
            <a:ext cx="8551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Proxima Nova"/>
                <a:ea typeface="Proxima Nova"/>
                <a:cs typeface="Proxima Nova"/>
                <a:sym typeface="Proxima Nova"/>
              </a:rPr>
              <a:t>Подробнее: </a:t>
            </a:r>
            <a:r>
              <a:rPr lang="en-US" sz="10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https://docs.google.com/spreadsheets/d/1C5x-YuAgl7irA9gHnIIZRZoIbnoQyZ2jbKlwbIUAanM/edit?usp=sharing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8"/>
          <p:cNvSpPr txBox="1"/>
          <p:nvPr/>
        </p:nvSpPr>
        <p:spPr>
          <a:xfrm>
            <a:off x="500750" y="693900"/>
            <a:ext cx="412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Proxima Nova"/>
                <a:ea typeface="Proxima Nova"/>
                <a:cs typeface="Proxima Nova"/>
                <a:sym typeface="Proxima Nova"/>
              </a:rPr>
              <a:t>4. Разработка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95" name="Google Shape;295;p48"/>
          <p:cNvSpPr txBox="1"/>
          <p:nvPr/>
        </p:nvSpPr>
        <p:spPr>
          <a:xfrm>
            <a:off x="586600" y="1231050"/>
            <a:ext cx="754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96" name="Google Shape;29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1800" y="3263125"/>
            <a:ext cx="2857500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0025" y="1039675"/>
            <a:ext cx="1870602" cy="1870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9"/>
          <p:cNvSpPr txBox="1"/>
          <p:nvPr/>
        </p:nvSpPr>
        <p:spPr>
          <a:xfrm>
            <a:off x="435950" y="461450"/>
            <a:ext cx="8484600" cy="42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Использование готовых платформ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Торговля БАДами не предъявляет специфических технических требований к маркетплейсу. Поэтому для разработки маркетплейса предполагается использовать готовую платформу, пригодную для управления сайтами маркетплейсов. Это CS-Cart либо Битрикс в редакции Бизнес или Энтерпрайз.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Использование данных платформ вместо написания маркетплейса с нуля позволит значительно сократить финансовые и временные расходы на создание минимально жизнеспособного продукта и тестирования гипотез, а также снизить риск ошибок и просрочек при реализации проекта. 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Предполагается использовать базовую функциональность платформ для стандартных функций, например: варианты оплаты, мультикорзина, прием оплаты, почтовые рассылки и т.д,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Уникальные задачи проекта будет решать проектируемое расширение для той или иной платформы - “Маркетплейс”. Это кабинеты селлера, менеджера по работе с партнерами и клиентами и контент-редактора. Именно эти кабинеты привязаны к загрузке реестра БАДов в базу данных маркетплейса.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Для разработки расширения планируется привлечь команду разработчика CMS либо одного из авторизованных партнеров.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Часть необходимых модулей, которых нет в базовом комплекте поставки, но они необходимы для реализации проектных задач, планируется купить или разработать дополнительно (например, отправка штрих-кода в систему Честный знак).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Сравнение CMS </a:t>
            </a:r>
            <a:r>
              <a:rPr lang="en-US" sz="900" u="sng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https://docs.google.com/spreadsheets/d/1ihG7aoKp19nyZWtqbrvuWvSaVBJEn49F/edit?usp=sharing&amp;ouid=102862500216057327347&amp;rtpof=true&amp;sd=true</a:t>
            </a:r>
            <a:endParaRPr sz="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50"/>
          <p:cNvSpPr txBox="1"/>
          <p:nvPr/>
        </p:nvSpPr>
        <p:spPr>
          <a:xfrm>
            <a:off x="538475" y="230525"/>
            <a:ext cx="412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Proxima Nova"/>
                <a:ea typeface="Proxima Nova"/>
                <a:cs typeface="Proxima Nova"/>
                <a:sym typeface="Proxima Nova"/>
              </a:rPr>
              <a:t>Roadmap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10" name="Google Shape;310;p50"/>
          <p:cNvSpPr txBox="1"/>
          <p:nvPr/>
        </p:nvSpPr>
        <p:spPr>
          <a:xfrm>
            <a:off x="786900" y="1080200"/>
            <a:ext cx="412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11" name="Google Shape;311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3000" y="630725"/>
            <a:ext cx="6908526" cy="372485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50"/>
          <p:cNvSpPr txBox="1"/>
          <p:nvPr/>
        </p:nvSpPr>
        <p:spPr>
          <a:xfrm>
            <a:off x="645775" y="4453050"/>
            <a:ext cx="7418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Подробнее: </a:t>
            </a:r>
            <a:r>
              <a:rPr lang="en-US" sz="10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https://docs.google.com/spreadsheets/d/1C5x-YuAgl7irA9gHnIIZRZoIbnoQyZ2jbKlwbIUAanM/edit?usp=sharing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1"/>
          <p:cNvSpPr txBox="1"/>
          <p:nvPr/>
        </p:nvSpPr>
        <p:spPr>
          <a:xfrm>
            <a:off x="486425" y="288050"/>
            <a:ext cx="4120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Work breakdown structure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19" name="Google Shape;319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1025" y="755575"/>
            <a:ext cx="6827324" cy="3708325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51"/>
          <p:cNvSpPr txBox="1"/>
          <p:nvPr/>
        </p:nvSpPr>
        <p:spPr>
          <a:xfrm>
            <a:off x="648150" y="4495975"/>
            <a:ext cx="7847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Подробнее: </a:t>
            </a:r>
            <a:r>
              <a:rPr lang="en-US" sz="1000" u="sng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https://docs.google.com/spreadsheets/d/1C5x-YuAgl7irA9gHnIIZRZoIbnoQyZ2jbKlwbIUAanM/edit?usp=sharing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2"/>
          <p:cNvSpPr txBox="1"/>
          <p:nvPr/>
        </p:nvSpPr>
        <p:spPr>
          <a:xfrm>
            <a:off x="364850" y="339725"/>
            <a:ext cx="4120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План работ по проекту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27" name="Google Shape;327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075" y="670100"/>
            <a:ext cx="7420161" cy="3685476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52"/>
          <p:cNvSpPr txBox="1"/>
          <p:nvPr/>
        </p:nvSpPr>
        <p:spPr>
          <a:xfrm>
            <a:off x="637500" y="4442425"/>
            <a:ext cx="7869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Подробнее: </a:t>
            </a:r>
            <a:r>
              <a:rPr lang="en-US" sz="1000" u="sng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https://docs.google.com/spreadsheets/d/1C5x-YuAgl7irA9gHnIIZRZoIbnoQyZ2jbKlwbIUAanM/edit?usp=sharing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53"/>
          <p:cNvSpPr txBox="1"/>
          <p:nvPr/>
        </p:nvSpPr>
        <p:spPr>
          <a:xfrm>
            <a:off x="1015825" y="572300"/>
            <a:ext cx="412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35" name="Google Shape;335;p53"/>
          <p:cNvSpPr txBox="1"/>
          <p:nvPr/>
        </p:nvSpPr>
        <p:spPr>
          <a:xfrm>
            <a:off x="507900" y="385600"/>
            <a:ext cx="412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Proxima Nova"/>
                <a:ea typeface="Proxima Nova"/>
                <a:cs typeface="Proxima Nova"/>
                <a:sym typeface="Proxima Nova"/>
              </a:rPr>
              <a:t>Смета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36" name="Google Shape;33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775" y="737475"/>
            <a:ext cx="6565549" cy="38662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53"/>
          <p:cNvSpPr txBox="1"/>
          <p:nvPr/>
        </p:nvSpPr>
        <p:spPr>
          <a:xfrm>
            <a:off x="690475" y="4603675"/>
            <a:ext cx="7578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Подробнее: </a:t>
            </a:r>
            <a:r>
              <a:rPr lang="en-US" sz="1000" u="sng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https://docs.google.com/spreadsheets/d/1C5x-YuAgl7irA9gHnIIZRZoIbnoQyZ2jbKlwbIUAanM/edit?usp=sharing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7900" y="508300"/>
            <a:ext cx="5958702" cy="4332301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54"/>
          <p:cNvSpPr txBox="1"/>
          <p:nvPr/>
        </p:nvSpPr>
        <p:spPr>
          <a:xfrm>
            <a:off x="1257800" y="177050"/>
            <a:ext cx="776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/>
              <a:t>БЛОК-СХЕМА Загрузка реестра БАДов в базу данных маркетплейса</a:t>
            </a:r>
            <a:endParaRPr b="1"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"/>
          <p:cNvSpPr txBox="1"/>
          <p:nvPr/>
        </p:nvSpPr>
        <p:spPr>
          <a:xfrm>
            <a:off x="557975" y="472150"/>
            <a:ext cx="4120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Proxima Nova"/>
                <a:ea typeface="Proxima Nova"/>
                <a:cs typeface="Proxima Nova"/>
                <a:sym typeface="Proxima Nova"/>
              </a:rPr>
              <a:t>2. Описание проекта</a:t>
            </a:r>
            <a:endParaRPr b="1" sz="2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5" name="Google Shape;135;p28"/>
          <p:cNvSpPr txBox="1"/>
          <p:nvPr/>
        </p:nvSpPr>
        <p:spPr>
          <a:xfrm>
            <a:off x="557975" y="989850"/>
            <a:ext cx="4120500" cy="360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Proxima Nova"/>
                <a:ea typeface="Proxima Nova"/>
                <a:cs typeface="Proxima Nova"/>
                <a:sym typeface="Proxima Nova"/>
              </a:rPr>
              <a:t>Актуальность и ценность для общества</a:t>
            </a:r>
            <a:endParaRPr b="1"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Продажа БАДов - одна из немногих отраслей розницы, которая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демонстрирует рост по всем показателям на протяжении нескольких последних лет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По данным производителей БАДов, даже в 2022 году, вопреки антироссийским санкциям, падению доходов населения и другим факторам, негативно влияющим на продажи товаров народного потребления, производство и продажа биологически активных добавок только растёт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Это говорит о том, что общество воспринимает БАДы как исключительно полезный, необходимый товар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При этом наблюдается и взрывной рост маркетплейсов, в том числе специализированных. Однако эта тенденция парадоксально не затронула рынок БАДов: специального маркетплейса, торгующего БАДами, в России пока нет*. 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900">
                <a:latin typeface="Proxima Nova"/>
                <a:ea typeface="Proxima Nova"/>
                <a:cs typeface="Proxima Nova"/>
                <a:sym typeface="Proxima Nova"/>
              </a:rPr>
              <a:t>*В декабре 2022 года такой маркетплейс был представлен на выставке БАД-Expo в качестве новинки</a:t>
            </a:r>
            <a:endParaRPr i="1" sz="9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36" name="Google Shape;13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1400" y="933438"/>
            <a:ext cx="4149775" cy="2768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5275" y="152400"/>
            <a:ext cx="6655247" cy="4838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7950" y="12245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2725" y="152400"/>
            <a:ext cx="6655247" cy="4838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2725" y="29955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3350" y="152400"/>
            <a:ext cx="6655247" cy="4838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0925" y="18235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5525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63"/>
          <p:cNvSpPr txBox="1"/>
          <p:nvPr/>
        </p:nvSpPr>
        <p:spPr>
          <a:xfrm>
            <a:off x="515075" y="636675"/>
            <a:ext cx="41205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5. Финансовое управление</a:t>
            </a:r>
            <a:endParaRPr b="1" sz="12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oogle Shape;404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75" y="630750"/>
            <a:ext cx="7527351" cy="4077801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64"/>
          <p:cNvSpPr txBox="1"/>
          <p:nvPr/>
        </p:nvSpPr>
        <p:spPr>
          <a:xfrm>
            <a:off x="667700" y="4642225"/>
            <a:ext cx="7969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https://docs.google.com/spreadsheets/d/1RoH14K__dYzTcPDCvRyRMgSAyRdSip55/edit?usp=sharing&amp;ouid=102862500216057327347&amp;rtpof=true&amp;sd=true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06" name="Google Shape;406;p64"/>
          <p:cNvSpPr txBox="1"/>
          <p:nvPr/>
        </p:nvSpPr>
        <p:spPr>
          <a:xfrm>
            <a:off x="593725" y="230550"/>
            <a:ext cx="3976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Proxima Nova"/>
                <a:ea typeface="Proxima Nova"/>
                <a:cs typeface="Proxima Nova"/>
                <a:sym typeface="Proxima Nova"/>
              </a:rPr>
              <a:t>БДДС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9"/>
          <p:cNvSpPr txBox="1"/>
          <p:nvPr/>
        </p:nvSpPr>
        <p:spPr>
          <a:xfrm>
            <a:off x="472150" y="600900"/>
            <a:ext cx="4120500" cy="38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Основные факторы бума потребления БАДов в России: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Пандемия covid-2019: витамины потребляются как основное средство укрепления организма в борьбе с неизвестным вирусом 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Снятие в 2021 году ограничений на продажу БАДов через маркетплейсы, которые, как и сами БАДы, испытывают рекордный рост популярности с 2020 года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Рост популярности ЗОЖ и “экологически чистых” препаратов: население воспринимает БАДы как “природные” препараты (пробиотики) и в таком качестве противопоставляет их традиционным “химическими” фарм-препаратам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БАДы считаются эффективным каналом получения микроэлементов, которых недостает в обычных магазинных продуктах в связи с очевидным снижением качества этих продуктов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roxima Nova"/>
              <a:buChar char="●"/>
            </a:pP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Распространение самолечения: БАДы нередко воспринимаются не как добавки к пище, а как лекарственные препараты </a:t>
            </a:r>
            <a:endParaRPr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43" name="Google Shape;14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92650" y="600911"/>
            <a:ext cx="4075100" cy="31794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65"/>
          <p:cNvSpPr txBox="1"/>
          <p:nvPr/>
        </p:nvSpPr>
        <p:spPr>
          <a:xfrm>
            <a:off x="436375" y="465000"/>
            <a:ext cx="4120500" cy="9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6. 	Управление рисками и качеством</a:t>
            </a:r>
            <a:br>
              <a:rPr b="1" lang="en-US" sz="1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endParaRPr b="1" sz="12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66"/>
          <p:cNvSpPr txBox="1"/>
          <p:nvPr/>
        </p:nvSpPr>
        <p:spPr>
          <a:xfrm>
            <a:off x="521300" y="339725"/>
            <a:ext cx="412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Proxima Nova"/>
                <a:ea typeface="Proxima Nova"/>
                <a:cs typeface="Proxima Nova"/>
                <a:sym typeface="Proxima Nova"/>
              </a:rPr>
              <a:t>Реестр рисков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419" name="Google Shape;419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100" y="714050"/>
            <a:ext cx="7827351" cy="3715401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66"/>
          <p:cNvSpPr txBox="1"/>
          <p:nvPr/>
        </p:nvSpPr>
        <p:spPr>
          <a:xfrm>
            <a:off x="622125" y="4429450"/>
            <a:ext cx="78273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Proxima Nova"/>
                <a:ea typeface="Proxima Nova"/>
                <a:cs typeface="Proxima Nova"/>
                <a:sym typeface="Proxima Nova"/>
              </a:rPr>
              <a:t>Подробно: </a:t>
            </a:r>
            <a:r>
              <a:rPr lang="en-US" sz="9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https://docs.google.com/spreadsheets/d/1z4ir4anAxqjQ_F695sb8JLRWh8FId-vr/edit?usp=sharing&amp;ouid=102862500216057327347&amp;rtpof=true&amp;sd=true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67"/>
          <p:cNvSpPr txBox="1"/>
          <p:nvPr/>
        </p:nvSpPr>
        <p:spPr>
          <a:xfrm>
            <a:off x="448500" y="291300"/>
            <a:ext cx="412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Proxima Nova"/>
                <a:ea typeface="Proxima Nova"/>
                <a:cs typeface="Proxima Nova"/>
                <a:sym typeface="Proxima Nova"/>
              </a:rPr>
              <a:t>План митигации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427" name="Google Shape;427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625" y="691500"/>
            <a:ext cx="6551774" cy="35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67"/>
          <p:cNvSpPr txBox="1"/>
          <p:nvPr/>
        </p:nvSpPr>
        <p:spPr>
          <a:xfrm>
            <a:off x="551625" y="4311325"/>
            <a:ext cx="78858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Подробно: </a:t>
            </a:r>
            <a:r>
              <a:rPr lang="en-US" sz="900" u="sng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https://docs.google.com/spreadsheets/d/1z4ir4anAxqjQ_F695sb8JLRWh8FId-vr/edit?usp=sharing&amp;ouid=102862500216057327347&amp;rtpof=true&amp;sd=true</a:t>
            </a:r>
            <a:endParaRPr sz="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8"/>
          <p:cNvSpPr txBox="1"/>
          <p:nvPr/>
        </p:nvSpPr>
        <p:spPr>
          <a:xfrm>
            <a:off x="373950" y="339725"/>
            <a:ext cx="412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Proxima Nova"/>
                <a:ea typeface="Proxima Nova"/>
                <a:cs typeface="Proxima Nova"/>
                <a:sym typeface="Proxima Nova"/>
              </a:rPr>
              <a:t>Основные метрики качества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435" name="Google Shape;435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707" y="933450"/>
            <a:ext cx="8078593" cy="2655575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68"/>
          <p:cNvSpPr txBox="1"/>
          <p:nvPr/>
        </p:nvSpPr>
        <p:spPr>
          <a:xfrm>
            <a:off x="583975" y="3756200"/>
            <a:ext cx="8158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Подробно: </a:t>
            </a:r>
            <a:r>
              <a:rPr lang="en-US" sz="900" u="sng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https://docs.google.com/spreadsheets/d/1z4ir4anAxqjQ_F695sb8JLRWh8FId-vr/edit?usp=sharing&amp;ouid=102862500216057327347&amp;rtpof=true&amp;sd=true</a:t>
            </a:r>
            <a:endParaRPr sz="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9"/>
          <p:cNvSpPr txBox="1"/>
          <p:nvPr/>
        </p:nvSpPr>
        <p:spPr>
          <a:xfrm>
            <a:off x="393475" y="423075"/>
            <a:ext cx="412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Proxima Nova"/>
                <a:ea typeface="Proxima Nova"/>
                <a:cs typeface="Proxima Nova"/>
                <a:sym typeface="Proxima Nova"/>
              </a:rPr>
              <a:t>Прогноз проблем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443" name="Google Shape;443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191" y="823275"/>
            <a:ext cx="8253619" cy="3570900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69"/>
          <p:cNvSpPr txBox="1"/>
          <p:nvPr/>
        </p:nvSpPr>
        <p:spPr>
          <a:xfrm>
            <a:off x="808375" y="4492525"/>
            <a:ext cx="7883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https://docs.google.com/spreadsheets/d/1z4ir4anAxqjQ_F695sb8JLRWh8FId-vr/edit?usp=sharing&amp;ouid=102862500216057327347&amp;rtpof=true&amp;sd=true</a:t>
            </a:r>
            <a:endParaRPr sz="9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70"/>
          <p:cNvSpPr txBox="1"/>
          <p:nvPr/>
        </p:nvSpPr>
        <p:spPr>
          <a:xfrm>
            <a:off x="593750" y="722525"/>
            <a:ext cx="4120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Proxima Nova"/>
                <a:ea typeface="Proxima Nova"/>
                <a:cs typeface="Proxima Nova"/>
                <a:sym typeface="Proxima Nova"/>
              </a:rPr>
              <a:t>7. </a:t>
            </a:r>
            <a:r>
              <a:rPr b="1" lang="en-US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Применимость принципов Agile к проекту</a:t>
            </a:r>
            <a:endParaRPr b="1" sz="2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451" name="Google Shape;451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3700" y="1121350"/>
            <a:ext cx="2599950" cy="259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71"/>
          <p:cNvSpPr txBox="1"/>
          <p:nvPr/>
        </p:nvSpPr>
        <p:spPr>
          <a:xfrm>
            <a:off x="524700" y="573025"/>
            <a:ext cx="8077800" cy="14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Принципы Agile не только применимы к проекту, но и абсолютно необходимы, поскольку ситуация на рынке БАДов абсолютно непредсказуемая, и долгая разработка влечет риск создания программного продукта, который не будет соответствовать требованиям рынка, законодательной практики, потребностям продавцов и покупателей.</a:t>
            </a: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Маркетплейс разрабатывается в две итерации: базовый функционал в версии 1.0 бета и полный функционал в версии 2.0</a:t>
            </a: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458" name="Google Shape;458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1244" y="1736950"/>
            <a:ext cx="4021256" cy="2618625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71"/>
          <p:cNvSpPr txBox="1"/>
          <p:nvPr/>
        </p:nvSpPr>
        <p:spPr>
          <a:xfrm>
            <a:off x="524700" y="1799550"/>
            <a:ext cx="3976800" cy="15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Запуск проекта осуществляется уже на стадии 1.0 бета. Работающий проект дорабатывается без отключения каких-либо функций и без технических пауз.</a:t>
            </a: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Непрерывно идет сбор информации от покупателей и продавцов, что позволит в режиме реального времени определить, востребован ли такой программный продукт</a:t>
            </a: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72"/>
          <p:cNvSpPr txBox="1"/>
          <p:nvPr/>
        </p:nvSpPr>
        <p:spPr>
          <a:xfrm>
            <a:off x="593750" y="722525"/>
            <a:ext cx="41205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8. 	Вывод из работы</a:t>
            </a:r>
            <a:br>
              <a:rPr b="1" lang="en-US" sz="1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endParaRPr b="1" sz="12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466" name="Google Shape;466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5900" y="492250"/>
            <a:ext cx="4124949" cy="4158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73"/>
          <p:cNvSpPr txBox="1"/>
          <p:nvPr/>
        </p:nvSpPr>
        <p:spPr>
          <a:xfrm>
            <a:off x="372825" y="455675"/>
            <a:ext cx="5067600" cy="11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Сильные места: минимальная стоимость реализации при максимальной функциональности, неуязвимость для атак конкурентов через суды и Роспотребндзор.</a:t>
            </a: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Перспективы развития: масштабирование системы управления, добавление функции экспорта БАДов и витаминов в другие маркетплейсы.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473" name="Google Shape;473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065175"/>
            <a:ext cx="4615465" cy="292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"/>
          <p:cNvSpPr txBox="1"/>
          <p:nvPr/>
        </p:nvSpPr>
        <p:spPr>
          <a:xfrm>
            <a:off x="400600" y="379150"/>
            <a:ext cx="8169600" cy="45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Proxima Nova"/>
                <a:ea typeface="Proxima Nova"/>
                <a:cs typeface="Proxima Nova"/>
                <a:sym typeface="Proxima Nova"/>
              </a:rPr>
              <a:t>Основные факторы, сдерживающие рынок, повышающие риски и/или мешающие цивилизованному потреблению БАДов населением: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Проблемы с логистикой у производителей и продавцов (в том числе из-за санкций, но не только) - разрываются сети поставок компонентов и </a:t>
            </a: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ингредиентов</a:t>
            </a: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, импортозамещение в ряде случаев приводит к снижению качества товаров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Отсутствие </a:t>
            </a:r>
            <a:r>
              <a:rPr lang="en-US" sz="1000">
                <a:solidFill>
                  <a:srgbClr val="45474E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rPr>
              <a:t>целевого документа, который бы регулировал сферу БАД. Все законы и регламенты (принятые и разрабатываемые) лишь фрагментарно касаются БАД. Некоторые торговые площадки пошли на технические ограничения ассортимента, чтобы не попадать под санкции контролирующих органов (предпроверка загружаемых товаров в соответствии с белым списком Роспотребнадзора на WB, модерация БАДов на ОЗОНе)</a:t>
            </a:r>
            <a:endParaRPr sz="1000">
              <a:solidFill>
                <a:srgbClr val="45474E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Отсутствие общепринятой классификации БАДов, что вызывает в том числе проблемы с поиском нужного препарата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Снятие ограничений на продажу БАДов через интернет участниками рынка воспринимается как “другая крайность”: если до 2021 года </a:t>
            </a:r>
            <a:r>
              <a:rPr b="1" i="1" lang="en-US" sz="1000">
                <a:latin typeface="Proxima Nova"/>
                <a:ea typeface="Proxima Nova"/>
                <a:cs typeface="Proxima Nova"/>
                <a:sym typeface="Proxima Nova"/>
              </a:rPr>
              <a:t>ничего было нельзя</a:t>
            </a: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, то сейчас наоборот </a:t>
            </a:r>
            <a:r>
              <a:rPr b="1" i="1" lang="en-US" sz="1000">
                <a:latin typeface="Proxima Nova"/>
                <a:ea typeface="Proxima Nova"/>
                <a:cs typeface="Proxima Nova"/>
                <a:sym typeface="Proxima Nova"/>
              </a:rPr>
              <a:t>всё можно</a:t>
            </a: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, хотя рынок явно нуждается в регулировании. К мерам этого регулирования, положительно оцениваемым участниками рынка, относятся обязательная маркировка БАДов, которая вводится со II квартала 2023 года, и добровольная сертификация производителей. Однако в данный момент </a:t>
            </a:r>
            <a:r>
              <a:rPr lang="en-US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рынок отчасти по-прежнему насыщается сомнительными товарами, которые продавцы называют “БАДами”, хотя в действительности это может быть чем угодно - от бесполезных “пустышек” до вредных для здоровья веществ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Отсутствие регулярной просветительской работы на основе какого-либо социального соглашения между производителями, продавцами и врачами (и другими консультантами) с целью развития культуры правильного употребления БАДов. Интернет-СМИ предлагают пользователям статьи о БАДах в том ключе, в котором считает подачу информации выгодным и полезным для заказчиков данных материалов, но без учета интересов потребительской аудитории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Конкуренция на рынке БАДов далека от цивилизованной: участники прибегают к приемам, которые вряд ли можно отнести к добросовестной конкурентной борьбе. На маркетплейсы и интернет-магазины, торгующие БАДами, регулярно составляются доносы в Роспотребнадзор, подаются судебные иски и пр.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Закон о рекламе предъявляет к рекламе БАДов требования, для соблюдения которых от продавцов требуется особые компетенции и добросовестное отношение к предмету. БАДы нельзя рекламировать как лекарственные препараты, нельзя приписывать им целебные свойства, нельзя вводить пользователей в заблуждение относительно реальных свойств добавок. Не должны использоваться выдуманные свойства товара, как в традиционной рекламе товаров.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1"/>
          <p:cNvSpPr txBox="1"/>
          <p:nvPr/>
        </p:nvSpPr>
        <p:spPr>
          <a:xfrm>
            <a:off x="929975" y="650975"/>
            <a:ext cx="41205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Proxima Nova"/>
                <a:ea typeface="Proxima Nova"/>
                <a:cs typeface="Proxima Nova"/>
                <a:sym typeface="Proxima Nova"/>
              </a:rPr>
              <a:t>Что требуется рынку в подобных условиях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Данный проект предполагает разработку и внедрение маркетплейса, который, с одной стороны, был бы минимально подвержен влиянию описанных выше рисков и негативных факторов, а с другой - предоставлял бы всем сторонам (производителям, продавцам, покупателям) максимально удобную торгово-информационную площадку, которая обеспечивала бы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цивилизованное ведение цифрового бизнеса на продаже БАДов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добросовестную конкуренцию и рекламу БАДов в интернете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Proxima Nova"/>
              <a:buChar char="●"/>
            </a:pPr>
            <a:r>
              <a:rPr lang="en-US" sz="1000">
                <a:latin typeface="Proxima Nova"/>
                <a:ea typeface="Proxima Nova"/>
                <a:cs typeface="Proxima Nova"/>
                <a:sym typeface="Proxima Nova"/>
              </a:rPr>
              <a:t>проверенные доброкачественные БАДы с удобным выбором по фильтрам и профессиональным информационным сопровождением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56" name="Google Shape;15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1450" y="2532375"/>
            <a:ext cx="1888026" cy="1888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2"/>
          <p:cNvSpPr txBox="1"/>
          <p:nvPr/>
        </p:nvSpPr>
        <p:spPr>
          <a:xfrm>
            <a:off x="651375" y="547050"/>
            <a:ext cx="6371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Уникальность проекта для пользователей</a:t>
            </a:r>
            <a:endParaRPr b="1"/>
          </a:p>
        </p:txBody>
      </p:sp>
      <p:sp>
        <p:nvSpPr>
          <p:cNvPr id="163" name="Google Shape;163;p32"/>
          <p:cNvSpPr txBox="1"/>
          <p:nvPr/>
        </p:nvSpPr>
        <p:spPr>
          <a:xfrm>
            <a:off x="651375" y="1077200"/>
            <a:ext cx="7149900" cy="3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Проектируемый маркетплейс БАДов должен предоставлять следующие уникальные возможности (отсутствующие у других маркетплейсов) для пользователей: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/>
              <a:t>На 100% безопасный ассортимент для пользователей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/>
              <a:t>Удобные фильтры для поиска нужного БАДа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/>
              <a:t>Достоверная справочная информация о любом БАДе (его составе, производителе, эффективности, назначению и пр.)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В данный момент ни один маркетплейс такими характеристиками не обладает.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В плане безопасности продукции: проверки Роспотребнадзора систематически выявляют десятки тысяч продуктов неизвестного производства, не прошедших исследования и госрегистрацию, содержащих вредные для здоровья компоненты или с многократным превышением нормы активного вещества.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Ни у одного маркетплейса нет удобной системы поиска в базе товаров. ОЗОН в выдаче по запросу через фильтры создает огромное количество дублей товаров, а также товаров, которые случайным образом имеют в описании ключевое слово. Wildberries разрешает продавцам создавать собственные фильтры - теги.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Ни на одном маркетплейсе нет базы знаний, из которых пользователь смог бы получить исчерпывающую информацию о товаре. Все маркетплейсы разрешают селлерам писать в карточках товаров что угодно. Эта информация никак не проверяется на соответствие действительности.</a:t>
            </a:r>
            <a:endParaRPr sz="1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3"/>
          <p:cNvSpPr txBox="1"/>
          <p:nvPr/>
        </p:nvSpPr>
        <p:spPr>
          <a:xfrm>
            <a:off x="651375" y="547050"/>
            <a:ext cx="6371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Уникальность проекта для селлера</a:t>
            </a:r>
            <a:endParaRPr b="1"/>
          </a:p>
        </p:txBody>
      </p:sp>
      <p:sp>
        <p:nvSpPr>
          <p:cNvPr id="170" name="Google Shape;170;p33"/>
          <p:cNvSpPr txBox="1"/>
          <p:nvPr/>
        </p:nvSpPr>
        <p:spPr>
          <a:xfrm>
            <a:off x="651375" y="1077200"/>
            <a:ext cx="7149900" cy="26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Д</a:t>
            </a:r>
            <a:r>
              <a:rPr lang="en-US" sz="1100"/>
              <a:t>ля продавцов планируется: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/>
              <a:t>Удобство в добавлении и описании товаров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/>
              <a:t>Гарантия от штрафных санкций со стороны РПН и судебных исков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В данный момент ни один маркетплейс такими характеристиками не обладает.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Добавлять товары нужно вручную, что отнимает довольно много времени при большом ассортименте, либо через импорт-экспорт, но поскольку не существует единого классификатора БАДов, то после массового импорта ассортимента в базу нужно исправлять все возникшие ошибки.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БАДы находятся под пристальным вниманием контролирующих органов, селлеры регулярно получают какие-либо санкции - штрафы, судебные иски и пр. Попытка Wildberries решить эту проблему путем автоматической модерации добавляемых товаров  пока ни к чему не привела - судя по всему, решение не было найдено или не было внедрено. ОЗОН практикует очень дорогую ручную модерацию товаров.</a:t>
            </a:r>
            <a:endParaRPr sz="1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4"/>
          <p:cNvSpPr txBox="1"/>
          <p:nvPr/>
        </p:nvSpPr>
        <p:spPr>
          <a:xfrm>
            <a:off x="651375" y="547050"/>
            <a:ext cx="6371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Уникальность проекта для владельца</a:t>
            </a:r>
            <a:endParaRPr b="1"/>
          </a:p>
        </p:txBody>
      </p:sp>
      <p:sp>
        <p:nvSpPr>
          <p:cNvPr id="177" name="Google Shape;177;p34"/>
          <p:cNvSpPr txBox="1"/>
          <p:nvPr/>
        </p:nvSpPr>
        <p:spPr>
          <a:xfrm>
            <a:off x="651375" y="1077200"/>
            <a:ext cx="7149900" cy="3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Для собственника маркетплейса проектируются следующие уникальные преимущества: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/>
              <a:t>Гарантия от блокировки и закрытия сайта контролирующими органами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/>
              <a:t>Защита от судебных исков, инспирированных конкурентами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/>
              <a:t>Возможность продвижения в ТОПы поисковых систем не за счет большого ассортимента, что на первых порах недостижимо, а за счет обзоров, статей и постов на тему БАДов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Главная идея: маркетплейс должен предлагать только одобренный государством и РПН ассортимент. Для этого в базу данных маркетплейса автоматически добавляется спарсенный список БАДов, прошедших госрегистрацию. Селлеры не могут добавлять что-либо другое, они выбирают только из предлагаемого списка (он достаточно обширен, содержит тысячи позиций и вполне привлекателен с точки зрения ассортимента). Таким образом, полностью исключаются повторения прецедентов с закрытием IHerb, с блокировкой Эвалар и с судами против Wildberries. У конкурентов просто не будет оснований для организации жалоб якобы от имени покупателей. Также, селлеры не смогут вносить в описания товаров некорректную “отсебятину” - описание для конкретного БАДа добавляется контент-менеджером маркетплейса, изменить его нельзя. Для примера можно вспомнить  маркетплейс Яндекс.Маркет: продавцы просто “присоединяются” к товару, конкурируя только ценами, скоростью доставки и качеством обслуживания. Товар с определенным названием почти всегда один и тот же (хотя он может иногда дублироваться, но в целом это минимальный брак по сравнению с ОЗОНом и Wildberries, где селлеры вольны менять название товара, описание и даже его свойства, в результате чего возникают сотни и тысячи “нечетких дубликатов” одного и того же товара. С БАДами в нашем проекте данная ситуация исключена).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 Green">
  <a:themeElements>
    <a:clrScheme name="Simple Light">
      <a:dk1>
        <a:srgbClr val="000000"/>
      </a:dk1>
      <a:lt1>
        <a:srgbClr val="FFFFFF"/>
      </a:lt1>
      <a:dk2>
        <a:srgbClr val="4BD0A0"/>
      </a:dk2>
      <a:lt2>
        <a:srgbClr val="27282D"/>
      </a:lt2>
      <a:accent1>
        <a:srgbClr val="FD2E79"/>
      </a:accent1>
      <a:accent2>
        <a:srgbClr val="6D14FF"/>
      </a:accent2>
      <a:accent3>
        <a:srgbClr val="217AFF"/>
      </a:accent3>
      <a:accent4>
        <a:srgbClr val="4CB5F5"/>
      </a:accent4>
      <a:accent5>
        <a:srgbClr val="C4C4C4"/>
      </a:accent5>
      <a:accent6>
        <a:srgbClr val="F3F4F7"/>
      </a:accent6>
      <a:hlink>
        <a:srgbClr val="4BD0A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